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297"/>
    <a:srgbClr val="F4B183"/>
    <a:srgbClr val="F8CBAD"/>
    <a:srgbClr val="FFF2CC"/>
    <a:srgbClr val="FF4F4F"/>
    <a:srgbClr val="FF797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98" y="3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image" Target="../media/image9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29275D-B101-4E2C-9CB5-D7D90EA11BAE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E29B84F7-8F84-477C-A6E1-773AB945114E}">
      <dgm:prSet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>
              <a:solidFill>
                <a:schemeClr val="accent2">
                  <a:lumMod val="50000"/>
                </a:schemeClr>
              </a:solidFill>
            </a:rPr>
            <a:t>Game Operators must submit a renewal annually before the last day of their birth month</a:t>
          </a:r>
        </a:p>
      </dgm:t>
    </dgm:pt>
    <dgm:pt modelId="{D11195BD-8815-4E79-BA68-AEC6AD13D1CA}" type="parTrans" cxnId="{CD28BEC2-97A8-489D-BC9D-C2E2A1EE8CC3}">
      <dgm:prSet/>
      <dgm:spPr/>
      <dgm:t>
        <a:bodyPr/>
        <a:lstStyle/>
        <a:p>
          <a:endParaRPr lang="en-US"/>
        </a:p>
      </dgm:t>
    </dgm:pt>
    <dgm:pt modelId="{27E3791C-8DDC-4FE4-B526-81CF7B73E7C5}" type="sibTrans" cxnId="{CD28BEC2-97A8-489D-BC9D-C2E2A1EE8CC3}">
      <dgm:prSet/>
      <dgm:spPr/>
      <dgm:t>
        <a:bodyPr/>
        <a:lstStyle/>
        <a:p>
          <a:endParaRPr lang="en-US"/>
        </a:p>
      </dgm:t>
    </dgm:pt>
    <dgm:pt modelId="{FCDD5026-0590-45E8-B9E1-4AA5D2BAD069}" type="pres">
      <dgm:prSet presAssocID="{BC29275D-B101-4E2C-9CB5-D7D90EA11BAE}" presName="linear" presStyleCnt="0">
        <dgm:presLayoutVars>
          <dgm:animLvl val="lvl"/>
          <dgm:resizeHandles val="exact"/>
        </dgm:presLayoutVars>
      </dgm:prSet>
      <dgm:spPr/>
    </dgm:pt>
    <dgm:pt modelId="{2DDAADB6-E6EF-4953-92C4-BA7A38CDCA49}" type="pres">
      <dgm:prSet presAssocID="{E29B84F7-8F84-477C-A6E1-773AB945114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B6EB686-492C-4A64-8202-AB841CEE2A8E}" type="presOf" srcId="{BC29275D-B101-4E2C-9CB5-D7D90EA11BAE}" destId="{FCDD5026-0590-45E8-B9E1-4AA5D2BAD069}" srcOrd="0" destOrd="0" presId="urn:microsoft.com/office/officeart/2005/8/layout/vList2"/>
    <dgm:cxn modelId="{D4A78EB8-74CE-4DB0-B98B-FA7E4D19BA15}" type="presOf" srcId="{E29B84F7-8F84-477C-A6E1-773AB945114E}" destId="{2DDAADB6-E6EF-4953-92C4-BA7A38CDCA49}" srcOrd="0" destOrd="0" presId="urn:microsoft.com/office/officeart/2005/8/layout/vList2"/>
    <dgm:cxn modelId="{CD28BEC2-97A8-489D-BC9D-C2E2A1EE8CC3}" srcId="{BC29275D-B101-4E2C-9CB5-D7D90EA11BAE}" destId="{E29B84F7-8F84-477C-A6E1-773AB945114E}" srcOrd="0" destOrd="0" parTransId="{D11195BD-8815-4E79-BA68-AEC6AD13D1CA}" sibTransId="{27E3791C-8DDC-4FE4-B526-81CF7B73E7C5}"/>
    <dgm:cxn modelId="{E4B8D99C-CB55-420D-AE09-D3D00A4DDADD}" type="presParOf" srcId="{FCDD5026-0590-45E8-B9E1-4AA5D2BAD069}" destId="{2DDAADB6-E6EF-4953-92C4-BA7A38CDCA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FEE3F5-EA99-4562-AF4A-934729318BA4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07ED19-6FA6-4C29-8815-AFA6E8DB26CC}">
      <dgm:prSet custT="1"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600" kern="1200" dirty="0">
              <a:solidFill>
                <a:schemeClr val="accent2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The</a:t>
          </a:r>
          <a:r>
            <a:rPr lang="en-US" sz="1700" kern="1200" dirty="0">
              <a:solidFill>
                <a:schemeClr val="accent2">
                  <a:lumMod val="50000"/>
                </a:schemeClr>
              </a:solidFill>
            </a:rPr>
            <a:t> purpose of this presentation is to aid in completing and submitting a Games of Chance (GOC) Operator Renewal</a:t>
          </a:r>
        </a:p>
      </dgm:t>
    </dgm:pt>
    <dgm:pt modelId="{EFA3190F-4A3F-41B9-8297-0E6DC0769B82}" type="parTrans" cxnId="{A8DF044C-3F77-4F54-86CE-17FCF96977BF}">
      <dgm:prSet/>
      <dgm:spPr/>
      <dgm:t>
        <a:bodyPr/>
        <a:lstStyle/>
        <a:p>
          <a:endParaRPr lang="en-US"/>
        </a:p>
      </dgm:t>
    </dgm:pt>
    <dgm:pt modelId="{0CEAD8BE-B4DE-4A97-BE9A-BA45A289F88E}" type="sibTrans" cxnId="{A8DF044C-3F77-4F54-86CE-17FCF96977BF}">
      <dgm:prSet/>
      <dgm:spPr/>
      <dgm:t>
        <a:bodyPr/>
        <a:lstStyle/>
        <a:p>
          <a:endParaRPr lang="en-US"/>
        </a:p>
      </dgm:t>
    </dgm:pt>
    <dgm:pt modelId="{5050F127-0C55-4AEA-AE8C-CF1D590DA9F3}" type="pres">
      <dgm:prSet presAssocID="{8BFEE3F5-EA99-4562-AF4A-934729318BA4}" presName="linear" presStyleCnt="0">
        <dgm:presLayoutVars>
          <dgm:animLvl val="lvl"/>
          <dgm:resizeHandles val="exact"/>
        </dgm:presLayoutVars>
      </dgm:prSet>
      <dgm:spPr/>
    </dgm:pt>
    <dgm:pt modelId="{765F8DF2-004C-43CB-9750-C110FD40D1D3}" type="pres">
      <dgm:prSet presAssocID="{5207ED19-6FA6-4C29-8815-AFA6E8DB26C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8DF044C-3F77-4F54-86CE-17FCF96977BF}" srcId="{8BFEE3F5-EA99-4562-AF4A-934729318BA4}" destId="{5207ED19-6FA6-4C29-8815-AFA6E8DB26CC}" srcOrd="0" destOrd="0" parTransId="{EFA3190F-4A3F-41B9-8297-0E6DC0769B82}" sibTransId="{0CEAD8BE-B4DE-4A97-BE9A-BA45A289F88E}"/>
    <dgm:cxn modelId="{85384690-7A43-4D00-8450-31D84E56B95D}" type="presOf" srcId="{8BFEE3F5-EA99-4562-AF4A-934729318BA4}" destId="{5050F127-0C55-4AEA-AE8C-CF1D590DA9F3}" srcOrd="0" destOrd="0" presId="urn:microsoft.com/office/officeart/2005/8/layout/vList2"/>
    <dgm:cxn modelId="{F808A5B2-4C10-47B0-897E-3F1BC3A52246}" type="presOf" srcId="{5207ED19-6FA6-4C29-8815-AFA6E8DB26CC}" destId="{765F8DF2-004C-43CB-9750-C110FD40D1D3}" srcOrd="0" destOrd="0" presId="urn:microsoft.com/office/officeart/2005/8/layout/vList2"/>
    <dgm:cxn modelId="{CA3D7B4D-9B12-4540-B22A-F936D8B9BA99}" type="presParOf" srcId="{5050F127-0C55-4AEA-AE8C-CF1D590DA9F3}" destId="{765F8DF2-004C-43CB-9750-C110FD40D1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64B6B9-F3C9-434C-B777-E23AF9D1E4EC}" type="doc">
      <dgm:prSet loTypeId="urn:microsoft.com/office/officeart/2005/8/layout/vList5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533D2F2-3019-4E6F-B554-BB74758E1A47}">
      <dgm:prSet custT="1"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68580" tIns="34290" rIns="68580" bIns="3429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2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License Type</a:t>
          </a:r>
        </a:p>
      </dgm:t>
    </dgm:pt>
    <dgm:pt modelId="{7F35CFEF-BD0A-4928-8711-8624E4F76B02}" type="parTrans" cxnId="{FD8E06EF-28C8-42E0-B149-06C6E807C17E}">
      <dgm:prSet/>
      <dgm:spPr/>
      <dgm:t>
        <a:bodyPr/>
        <a:lstStyle/>
        <a:p>
          <a:endParaRPr lang="en-US"/>
        </a:p>
      </dgm:t>
    </dgm:pt>
    <dgm:pt modelId="{841E5007-914B-4213-875E-A32B29798F75}" type="sibTrans" cxnId="{FD8E06EF-28C8-42E0-B149-06C6E807C17E}">
      <dgm:prSet/>
      <dgm:spPr/>
      <dgm:t>
        <a:bodyPr/>
        <a:lstStyle/>
        <a:p>
          <a:endParaRPr lang="en-US"/>
        </a:p>
      </dgm:t>
    </dgm:pt>
    <dgm:pt modelId="{6DF11A03-63BF-4464-810C-80674DF46E81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600" dirty="0"/>
            <a:t>Indicate which type of license is being sought:</a:t>
          </a:r>
        </a:p>
      </dgm:t>
    </dgm:pt>
    <dgm:pt modelId="{5B216632-59D4-4337-BE0A-F9B19BAE8786}" type="parTrans" cxnId="{8DA743A8-A0C9-4D44-A036-2AD97477A7A5}">
      <dgm:prSet/>
      <dgm:spPr/>
      <dgm:t>
        <a:bodyPr/>
        <a:lstStyle/>
        <a:p>
          <a:endParaRPr lang="en-US"/>
        </a:p>
      </dgm:t>
    </dgm:pt>
    <dgm:pt modelId="{2C057FF6-E1F4-41D8-80AD-FBAC9BCCFF5D}" type="sibTrans" cxnId="{8DA743A8-A0C9-4D44-A036-2AD97477A7A5}">
      <dgm:prSet/>
      <dgm:spPr/>
      <dgm:t>
        <a:bodyPr/>
        <a:lstStyle/>
        <a:p>
          <a:endParaRPr lang="en-US"/>
        </a:p>
      </dgm:t>
    </dgm:pt>
    <dgm:pt modelId="{A9210562-1C56-4F99-8BB9-EE7A23A6DAC2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600" dirty="0"/>
            <a:t>Primary Game Operator</a:t>
          </a:r>
        </a:p>
      </dgm:t>
    </dgm:pt>
    <dgm:pt modelId="{610D1DC5-A6C2-4532-BAAE-DA57B20B8F26}" type="parTrans" cxnId="{FB277441-D8F6-4963-B300-3A3131CD26D3}">
      <dgm:prSet/>
      <dgm:spPr/>
      <dgm:t>
        <a:bodyPr/>
        <a:lstStyle/>
        <a:p>
          <a:endParaRPr lang="en-US"/>
        </a:p>
      </dgm:t>
    </dgm:pt>
    <dgm:pt modelId="{A78FBA82-91DA-4B54-9481-25E5EDFD3D56}" type="sibTrans" cxnId="{FB277441-D8F6-4963-B300-3A3131CD26D3}">
      <dgm:prSet/>
      <dgm:spPr/>
      <dgm:t>
        <a:bodyPr/>
        <a:lstStyle/>
        <a:p>
          <a:endParaRPr lang="en-US"/>
        </a:p>
      </dgm:t>
    </dgm:pt>
    <dgm:pt modelId="{9A584E9C-03D1-4360-9804-D47FD509B9D7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600" dirty="0"/>
            <a:t>Secondary Game Operator</a:t>
          </a:r>
        </a:p>
      </dgm:t>
    </dgm:pt>
    <dgm:pt modelId="{1F6AF6E8-B66F-4E70-9D68-FC220165CD1F}" type="parTrans" cxnId="{A68B234E-077F-4EA5-8E0E-52D9D2744E6C}">
      <dgm:prSet/>
      <dgm:spPr/>
      <dgm:t>
        <a:bodyPr/>
        <a:lstStyle/>
        <a:p>
          <a:endParaRPr lang="en-US"/>
        </a:p>
      </dgm:t>
    </dgm:pt>
    <dgm:pt modelId="{96747F98-526A-422A-8874-410D121D1835}" type="sibTrans" cxnId="{A68B234E-077F-4EA5-8E0E-52D9D2744E6C}">
      <dgm:prSet/>
      <dgm:spPr/>
      <dgm:t>
        <a:bodyPr/>
        <a:lstStyle/>
        <a:p>
          <a:endParaRPr lang="en-US"/>
        </a:p>
      </dgm:t>
    </dgm:pt>
    <dgm:pt modelId="{A86D63CC-043E-4186-86B7-9B43F3E84C9E}">
      <dgm:prSet custT="1"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</a:gradFill>
      </dgm:spPr>
      <dgm:t>
        <a:bodyPr/>
        <a:lstStyle/>
        <a:p>
          <a:r>
            <a:rPr lang="en-US" sz="2000" dirty="0">
              <a:solidFill>
                <a:schemeClr val="accent2">
                  <a:lumMod val="50000"/>
                </a:schemeClr>
              </a:solidFill>
            </a:rPr>
            <a:t>Applicant Information</a:t>
          </a:r>
        </a:p>
      </dgm:t>
    </dgm:pt>
    <dgm:pt modelId="{50F449DE-2FC7-4A57-A123-1C438F2A01E1}" type="parTrans" cxnId="{A51B196A-DA75-49F9-9FA1-2D1B7782770B}">
      <dgm:prSet/>
      <dgm:spPr/>
      <dgm:t>
        <a:bodyPr/>
        <a:lstStyle/>
        <a:p>
          <a:endParaRPr lang="en-US"/>
        </a:p>
      </dgm:t>
    </dgm:pt>
    <dgm:pt modelId="{A6C375B1-D93B-47D0-A661-1E557D41ECB7}" type="sibTrans" cxnId="{A51B196A-DA75-49F9-9FA1-2D1B7782770B}">
      <dgm:prSet/>
      <dgm:spPr/>
      <dgm:t>
        <a:bodyPr/>
        <a:lstStyle/>
        <a:p>
          <a:endParaRPr lang="en-US"/>
        </a:p>
      </dgm:t>
    </dgm:pt>
    <dgm:pt modelId="{EDB0BA76-E004-4A89-970E-D790247BC9DF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600" dirty="0"/>
            <a:t>Applicant must provide their full legal name, mailing address, phone number, email, and date of birth</a:t>
          </a:r>
        </a:p>
      </dgm:t>
    </dgm:pt>
    <dgm:pt modelId="{4A947CE3-C3B5-45F4-B9B4-3D0FE36D3EFB}" type="parTrans" cxnId="{6EDD6D36-520E-4832-8E2D-55C69ACE6BC8}">
      <dgm:prSet/>
      <dgm:spPr/>
      <dgm:t>
        <a:bodyPr/>
        <a:lstStyle/>
        <a:p>
          <a:endParaRPr lang="en-US"/>
        </a:p>
      </dgm:t>
    </dgm:pt>
    <dgm:pt modelId="{BAEFC594-0BA1-462B-9AFB-BC29B06172E0}" type="sibTrans" cxnId="{6EDD6D36-520E-4832-8E2D-55C69ACE6BC8}">
      <dgm:prSet/>
      <dgm:spPr/>
      <dgm:t>
        <a:bodyPr/>
        <a:lstStyle/>
        <a:p>
          <a:endParaRPr lang="en-US"/>
        </a:p>
      </dgm:t>
    </dgm:pt>
    <dgm:pt modelId="{66F8C902-AC4B-478E-998B-37D7532B41A9}" type="pres">
      <dgm:prSet presAssocID="{4064B6B9-F3C9-434C-B777-E23AF9D1E4EC}" presName="Name0" presStyleCnt="0">
        <dgm:presLayoutVars>
          <dgm:dir/>
          <dgm:animLvl val="lvl"/>
          <dgm:resizeHandles val="exact"/>
        </dgm:presLayoutVars>
      </dgm:prSet>
      <dgm:spPr/>
    </dgm:pt>
    <dgm:pt modelId="{A4238BB0-8ACA-433D-958C-75738CB463F7}" type="pres">
      <dgm:prSet presAssocID="{2533D2F2-3019-4E6F-B554-BB74758E1A47}" presName="linNode" presStyleCnt="0"/>
      <dgm:spPr/>
    </dgm:pt>
    <dgm:pt modelId="{8061AE02-CA94-444F-9BCA-544C0B47B88F}" type="pres">
      <dgm:prSet presAssocID="{2533D2F2-3019-4E6F-B554-BB74758E1A47}" presName="parentText" presStyleLbl="node1" presStyleIdx="0" presStyleCnt="2" custScaleY="88376">
        <dgm:presLayoutVars>
          <dgm:chMax val="1"/>
          <dgm:bulletEnabled val="1"/>
        </dgm:presLayoutVars>
      </dgm:prSet>
      <dgm:spPr>
        <a:xfrm>
          <a:off x="0" y="34"/>
          <a:ext cx="2236257" cy="1366167"/>
        </a:xfrm>
        <a:prstGeom prst="roundRect">
          <a:avLst/>
        </a:prstGeom>
      </dgm:spPr>
    </dgm:pt>
    <dgm:pt modelId="{EC0B0414-2DB8-4F47-9F42-33AD38F9BB2F}" type="pres">
      <dgm:prSet presAssocID="{2533D2F2-3019-4E6F-B554-BB74758E1A47}" presName="descendantText" presStyleLbl="alignAccFollowNode1" presStyleIdx="0" presStyleCnt="2">
        <dgm:presLayoutVars>
          <dgm:bulletEnabled val="1"/>
        </dgm:presLayoutVars>
      </dgm:prSet>
      <dgm:spPr/>
    </dgm:pt>
    <dgm:pt modelId="{62525B7D-4BCB-4C0F-9BF4-EE1E49350A5A}" type="pres">
      <dgm:prSet presAssocID="{841E5007-914B-4213-875E-A32B29798F75}" presName="sp" presStyleCnt="0"/>
      <dgm:spPr/>
    </dgm:pt>
    <dgm:pt modelId="{7E49215D-84E8-4DDE-9D7D-8CC9E2A2CF54}" type="pres">
      <dgm:prSet presAssocID="{A86D63CC-043E-4186-86B7-9B43F3E84C9E}" presName="linNode" presStyleCnt="0"/>
      <dgm:spPr/>
    </dgm:pt>
    <dgm:pt modelId="{618959AD-7165-4FD2-A716-F5BD33E6C938}" type="pres">
      <dgm:prSet presAssocID="{A86D63CC-043E-4186-86B7-9B43F3E84C9E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327F4B09-53F8-4FD7-9D4E-ECC966DA1EA7}" type="pres">
      <dgm:prSet presAssocID="{A86D63CC-043E-4186-86B7-9B43F3E84C9E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6EDD6D36-520E-4832-8E2D-55C69ACE6BC8}" srcId="{A86D63CC-043E-4186-86B7-9B43F3E84C9E}" destId="{EDB0BA76-E004-4A89-970E-D790247BC9DF}" srcOrd="0" destOrd="0" parTransId="{4A947CE3-C3B5-45F4-B9B4-3D0FE36D3EFB}" sibTransId="{BAEFC594-0BA1-462B-9AFB-BC29B06172E0}"/>
    <dgm:cxn modelId="{0F70623C-C7D5-4E12-BCC7-16D1EB962F39}" type="presOf" srcId="{EDB0BA76-E004-4A89-970E-D790247BC9DF}" destId="{327F4B09-53F8-4FD7-9D4E-ECC966DA1EA7}" srcOrd="0" destOrd="0" presId="urn:microsoft.com/office/officeart/2005/8/layout/vList5"/>
    <dgm:cxn modelId="{FB277441-D8F6-4963-B300-3A3131CD26D3}" srcId="{6DF11A03-63BF-4464-810C-80674DF46E81}" destId="{A9210562-1C56-4F99-8BB9-EE7A23A6DAC2}" srcOrd="0" destOrd="0" parTransId="{610D1DC5-A6C2-4532-BAAE-DA57B20B8F26}" sibTransId="{A78FBA82-91DA-4B54-9481-25E5EDFD3D56}"/>
    <dgm:cxn modelId="{88367463-BD62-4367-8F20-1539D2CEF19B}" type="presOf" srcId="{6DF11A03-63BF-4464-810C-80674DF46E81}" destId="{EC0B0414-2DB8-4F47-9F42-33AD38F9BB2F}" srcOrd="0" destOrd="0" presId="urn:microsoft.com/office/officeart/2005/8/layout/vList5"/>
    <dgm:cxn modelId="{A51B196A-DA75-49F9-9FA1-2D1B7782770B}" srcId="{4064B6B9-F3C9-434C-B777-E23AF9D1E4EC}" destId="{A86D63CC-043E-4186-86B7-9B43F3E84C9E}" srcOrd="1" destOrd="0" parTransId="{50F449DE-2FC7-4A57-A123-1C438F2A01E1}" sibTransId="{A6C375B1-D93B-47D0-A661-1E557D41ECB7}"/>
    <dgm:cxn modelId="{A68B234E-077F-4EA5-8E0E-52D9D2744E6C}" srcId="{6DF11A03-63BF-4464-810C-80674DF46E81}" destId="{9A584E9C-03D1-4360-9804-D47FD509B9D7}" srcOrd="1" destOrd="0" parTransId="{1F6AF6E8-B66F-4E70-9D68-FC220165CD1F}" sibTransId="{96747F98-526A-422A-8874-410D121D1835}"/>
    <dgm:cxn modelId="{25CE5C84-93A4-4D16-BEE2-4C8E0FB124EC}" type="presOf" srcId="{4064B6B9-F3C9-434C-B777-E23AF9D1E4EC}" destId="{66F8C902-AC4B-478E-998B-37D7532B41A9}" srcOrd="0" destOrd="0" presId="urn:microsoft.com/office/officeart/2005/8/layout/vList5"/>
    <dgm:cxn modelId="{8DA743A8-A0C9-4D44-A036-2AD97477A7A5}" srcId="{2533D2F2-3019-4E6F-B554-BB74758E1A47}" destId="{6DF11A03-63BF-4464-810C-80674DF46E81}" srcOrd="0" destOrd="0" parTransId="{5B216632-59D4-4337-BE0A-F9B19BAE8786}" sibTransId="{2C057FF6-E1F4-41D8-80AD-FBAC9BCCFF5D}"/>
    <dgm:cxn modelId="{663E8ACA-10CE-43D4-AA51-E0AA2B39C9D7}" type="presOf" srcId="{2533D2F2-3019-4E6F-B554-BB74758E1A47}" destId="{8061AE02-CA94-444F-9BCA-544C0B47B88F}" srcOrd="0" destOrd="0" presId="urn:microsoft.com/office/officeart/2005/8/layout/vList5"/>
    <dgm:cxn modelId="{59AF41CB-0373-4469-92C9-5FDD87D08A82}" type="presOf" srcId="{A9210562-1C56-4F99-8BB9-EE7A23A6DAC2}" destId="{EC0B0414-2DB8-4F47-9F42-33AD38F9BB2F}" srcOrd="0" destOrd="1" presId="urn:microsoft.com/office/officeart/2005/8/layout/vList5"/>
    <dgm:cxn modelId="{25D931CE-ADE9-4226-99B3-50BF797FDA30}" type="presOf" srcId="{9A584E9C-03D1-4360-9804-D47FD509B9D7}" destId="{EC0B0414-2DB8-4F47-9F42-33AD38F9BB2F}" srcOrd="0" destOrd="2" presId="urn:microsoft.com/office/officeart/2005/8/layout/vList5"/>
    <dgm:cxn modelId="{FD8E06EF-28C8-42E0-B149-06C6E807C17E}" srcId="{4064B6B9-F3C9-434C-B777-E23AF9D1E4EC}" destId="{2533D2F2-3019-4E6F-B554-BB74758E1A47}" srcOrd="0" destOrd="0" parTransId="{7F35CFEF-BD0A-4928-8711-8624E4F76B02}" sibTransId="{841E5007-914B-4213-875E-A32B29798F75}"/>
    <dgm:cxn modelId="{E8E5EBF2-39BB-45DB-8A80-C748CD14C5AC}" type="presOf" srcId="{A86D63CC-043E-4186-86B7-9B43F3E84C9E}" destId="{618959AD-7165-4FD2-A716-F5BD33E6C938}" srcOrd="0" destOrd="0" presId="urn:microsoft.com/office/officeart/2005/8/layout/vList5"/>
    <dgm:cxn modelId="{495FFC97-A153-4547-AE0D-81803707F31B}" type="presParOf" srcId="{66F8C902-AC4B-478E-998B-37D7532B41A9}" destId="{A4238BB0-8ACA-433D-958C-75738CB463F7}" srcOrd="0" destOrd="0" presId="urn:microsoft.com/office/officeart/2005/8/layout/vList5"/>
    <dgm:cxn modelId="{29EF07B8-7EAE-4826-803A-3316C99DC999}" type="presParOf" srcId="{A4238BB0-8ACA-433D-958C-75738CB463F7}" destId="{8061AE02-CA94-444F-9BCA-544C0B47B88F}" srcOrd="0" destOrd="0" presId="urn:microsoft.com/office/officeart/2005/8/layout/vList5"/>
    <dgm:cxn modelId="{D97D400E-EABC-4D5F-9162-8F826BA82B29}" type="presParOf" srcId="{A4238BB0-8ACA-433D-958C-75738CB463F7}" destId="{EC0B0414-2DB8-4F47-9F42-33AD38F9BB2F}" srcOrd="1" destOrd="0" presId="urn:microsoft.com/office/officeart/2005/8/layout/vList5"/>
    <dgm:cxn modelId="{C91188D6-8BAD-4F8A-B4C9-AD1E9E6E94D3}" type="presParOf" srcId="{66F8C902-AC4B-478E-998B-37D7532B41A9}" destId="{62525B7D-4BCB-4C0F-9BF4-EE1E49350A5A}" srcOrd="1" destOrd="0" presId="urn:microsoft.com/office/officeart/2005/8/layout/vList5"/>
    <dgm:cxn modelId="{21CB5F5D-70CE-4704-BE35-C87DE79329FD}" type="presParOf" srcId="{66F8C902-AC4B-478E-998B-37D7532B41A9}" destId="{7E49215D-84E8-4DDE-9D7D-8CC9E2A2CF54}" srcOrd="2" destOrd="0" presId="urn:microsoft.com/office/officeart/2005/8/layout/vList5"/>
    <dgm:cxn modelId="{650BF1FA-EEA6-40A5-9481-8A4B075E9DA9}" type="presParOf" srcId="{7E49215D-84E8-4DDE-9D7D-8CC9E2A2CF54}" destId="{618959AD-7165-4FD2-A716-F5BD33E6C938}" srcOrd="0" destOrd="0" presId="urn:microsoft.com/office/officeart/2005/8/layout/vList5"/>
    <dgm:cxn modelId="{559C2D23-6B0A-454B-8772-8FA1F747A87C}" type="presParOf" srcId="{7E49215D-84E8-4DDE-9D7D-8CC9E2A2CF54}" destId="{327F4B09-53F8-4FD7-9D4E-ECC966DA1EA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0E8B80-EC9E-49F5-A84A-B8EC424A72AD}" type="doc">
      <dgm:prSet loTypeId="urn:microsoft.com/office/officeart/2005/8/layout/chevron2" loCatId="process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799FE67-2B33-4B66-B019-05238B0FAE18}">
      <dgm:prSet/>
      <dgm:spPr/>
      <dgm:t>
        <a:bodyPr/>
        <a:lstStyle/>
        <a:p>
          <a:r>
            <a:rPr lang="en-US" dirty="0"/>
            <a:t>Gaming History</a:t>
          </a:r>
        </a:p>
      </dgm:t>
    </dgm:pt>
    <dgm:pt modelId="{A21864AD-8305-4B56-B5D3-43B085A75A10}" type="parTrans" cxnId="{8F6FDDFE-EA6C-4508-BB2D-51448F35B2DC}">
      <dgm:prSet/>
      <dgm:spPr/>
      <dgm:t>
        <a:bodyPr/>
        <a:lstStyle/>
        <a:p>
          <a:endParaRPr lang="en-US"/>
        </a:p>
      </dgm:t>
    </dgm:pt>
    <dgm:pt modelId="{D61F9172-7A44-4EFE-95EE-02DE350661C5}" type="sibTrans" cxnId="{8F6FDDFE-EA6C-4508-BB2D-51448F35B2DC}">
      <dgm:prSet/>
      <dgm:spPr/>
      <dgm:t>
        <a:bodyPr/>
        <a:lstStyle/>
        <a:p>
          <a:endParaRPr lang="en-US"/>
        </a:p>
      </dgm:t>
    </dgm:pt>
    <dgm:pt modelId="{5025A5F8-21B7-4CF9-A919-4B9211ADAFDA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800" dirty="0">
              <a:solidFill>
                <a:schemeClr val="accent2">
                  <a:lumMod val="75000"/>
                </a:schemeClr>
              </a:solidFill>
            </a:rPr>
            <a:t>Indicate “yes” or “no” to the questions below</a:t>
          </a:r>
        </a:p>
      </dgm:t>
    </dgm:pt>
    <dgm:pt modelId="{D4ADA5CC-5C51-4636-A866-F4FC65CAE1AD}" type="parTrans" cxnId="{0D6994C4-5503-4FDE-8C5A-698A30092216}">
      <dgm:prSet/>
      <dgm:spPr/>
      <dgm:t>
        <a:bodyPr/>
        <a:lstStyle/>
        <a:p>
          <a:endParaRPr lang="en-US"/>
        </a:p>
      </dgm:t>
    </dgm:pt>
    <dgm:pt modelId="{237E220B-E182-46DE-99B3-178110E6CFBB}" type="sibTrans" cxnId="{0D6994C4-5503-4FDE-8C5A-698A30092216}">
      <dgm:prSet/>
      <dgm:spPr/>
      <dgm:t>
        <a:bodyPr/>
        <a:lstStyle/>
        <a:p>
          <a:endParaRPr lang="en-US"/>
        </a:p>
      </dgm:t>
    </dgm:pt>
    <dgm:pt modelId="{EE55608C-766D-4B8B-80A5-4E1FD369E0DD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800" dirty="0">
              <a:solidFill>
                <a:schemeClr val="accent2">
                  <a:lumMod val="75000"/>
                </a:schemeClr>
              </a:solidFill>
            </a:rPr>
            <a:t>If “yes” is the answer to either questions additional documentation is required to accompany the renewal</a:t>
          </a:r>
        </a:p>
      </dgm:t>
    </dgm:pt>
    <dgm:pt modelId="{6AB5FCA4-13BB-419F-AFD4-2135AF384E35}" type="parTrans" cxnId="{D66B70DA-7D08-464E-B406-002BD019AA3D}">
      <dgm:prSet/>
      <dgm:spPr/>
      <dgm:t>
        <a:bodyPr/>
        <a:lstStyle/>
        <a:p>
          <a:endParaRPr lang="en-US"/>
        </a:p>
      </dgm:t>
    </dgm:pt>
    <dgm:pt modelId="{2E0B12AF-12C4-41C3-A166-BD958076FE75}" type="sibTrans" cxnId="{D66B70DA-7D08-464E-B406-002BD019AA3D}">
      <dgm:prSet/>
      <dgm:spPr/>
      <dgm:t>
        <a:bodyPr/>
        <a:lstStyle/>
        <a:p>
          <a:endParaRPr lang="en-US"/>
        </a:p>
      </dgm:t>
    </dgm:pt>
    <dgm:pt modelId="{FE947945-06B7-4C1A-8303-CB4D00E14A49}" type="pres">
      <dgm:prSet presAssocID="{700E8B80-EC9E-49F5-A84A-B8EC424A72AD}" presName="linearFlow" presStyleCnt="0">
        <dgm:presLayoutVars>
          <dgm:dir/>
          <dgm:animLvl val="lvl"/>
          <dgm:resizeHandles val="exact"/>
        </dgm:presLayoutVars>
      </dgm:prSet>
      <dgm:spPr/>
    </dgm:pt>
    <dgm:pt modelId="{388C3460-2190-47FA-BB32-4FD19DE7D382}" type="pres">
      <dgm:prSet presAssocID="{B799FE67-2B33-4B66-B019-05238B0FAE18}" presName="composite" presStyleCnt="0"/>
      <dgm:spPr/>
    </dgm:pt>
    <dgm:pt modelId="{8B8533C3-333A-4478-AE91-CE38259DB5E6}" type="pres">
      <dgm:prSet presAssocID="{B799FE67-2B33-4B66-B019-05238B0FAE18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F99BFB16-B70A-47EC-8818-F2338BC9017A}" type="pres">
      <dgm:prSet presAssocID="{B799FE67-2B33-4B66-B019-05238B0FAE18}" presName="descendantText" presStyleLbl="alignAcc1" presStyleIdx="0" presStyleCnt="1" custLinFactNeighborX="69" custLinFactNeighborY="-1427">
        <dgm:presLayoutVars>
          <dgm:bulletEnabled val="1"/>
        </dgm:presLayoutVars>
      </dgm:prSet>
      <dgm:spPr/>
    </dgm:pt>
  </dgm:ptLst>
  <dgm:cxnLst>
    <dgm:cxn modelId="{AC7B4932-6540-4672-BF16-9C1D1AD3D783}" type="presOf" srcId="{EE55608C-766D-4B8B-80A5-4E1FD369E0DD}" destId="{F99BFB16-B70A-47EC-8818-F2338BC9017A}" srcOrd="0" destOrd="1" presId="urn:microsoft.com/office/officeart/2005/8/layout/chevron2"/>
    <dgm:cxn modelId="{CF007A32-53D8-4A46-AB73-4362A9916FC8}" type="presOf" srcId="{5025A5F8-21B7-4CF9-A919-4B9211ADAFDA}" destId="{F99BFB16-B70A-47EC-8818-F2338BC9017A}" srcOrd="0" destOrd="0" presId="urn:microsoft.com/office/officeart/2005/8/layout/chevron2"/>
    <dgm:cxn modelId="{6C121440-E9D1-4D31-9B9F-4839F3C5C0A8}" type="presOf" srcId="{B799FE67-2B33-4B66-B019-05238B0FAE18}" destId="{8B8533C3-333A-4478-AE91-CE38259DB5E6}" srcOrd="0" destOrd="0" presId="urn:microsoft.com/office/officeart/2005/8/layout/chevron2"/>
    <dgm:cxn modelId="{0D6994C4-5503-4FDE-8C5A-698A30092216}" srcId="{B799FE67-2B33-4B66-B019-05238B0FAE18}" destId="{5025A5F8-21B7-4CF9-A919-4B9211ADAFDA}" srcOrd="0" destOrd="0" parTransId="{D4ADA5CC-5C51-4636-A866-F4FC65CAE1AD}" sibTransId="{237E220B-E182-46DE-99B3-178110E6CFBB}"/>
    <dgm:cxn modelId="{D66B70DA-7D08-464E-B406-002BD019AA3D}" srcId="{B799FE67-2B33-4B66-B019-05238B0FAE18}" destId="{EE55608C-766D-4B8B-80A5-4E1FD369E0DD}" srcOrd="1" destOrd="0" parTransId="{6AB5FCA4-13BB-419F-AFD4-2135AF384E35}" sibTransId="{2E0B12AF-12C4-41C3-A166-BD958076FE75}"/>
    <dgm:cxn modelId="{D8B47FE9-ABC0-42AD-B382-6B2201931707}" type="presOf" srcId="{700E8B80-EC9E-49F5-A84A-B8EC424A72AD}" destId="{FE947945-06B7-4C1A-8303-CB4D00E14A49}" srcOrd="0" destOrd="0" presId="urn:microsoft.com/office/officeart/2005/8/layout/chevron2"/>
    <dgm:cxn modelId="{8F6FDDFE-EA6C-4508-BB2D-51448F35B2DC}" srcId="{700E8B80-EC9E-49F5-A84A-B8EC424A72AD}" destId="{B799FE67-2B33-4B66-B019-05238B0FAE18}" srcOrd="0" destOrd="0" parTransId="{A21864AD-8305-4B56-B5D3-43B085A75A10}" sibTransId="{D61F9172-7A44-4EFE-95EE-02DE350661C5}"/>
    <dgm:cxn modelId="{F8C889BC-3C37-44B1-8CF9-F4A0AFC46B13}" type="presParOf" srcId="{FE947945-06B7-4C1A-8303-CB4D00E14A49}" destId="{388C3460-2190-47FA-BB32-4FD19DE7D382}" srcOrd="0" destOrd="0" presId="urn:microsoft.com/office/officeart/2005/8/layout/chevron2"/>
    <dgm:cxn modelId="{450D9158-C180-4A6C-B906-3403B0F01C72}" type="presParOf" srcId="{388C3460-2190-47FA-BB32-4FD19DE7D382}" destId="{8B8533C3-333A-4478-AE91-CE38259DB5E6}" srcOrd="0" destOrd="0" presId="urn:microsoft.com/office/officeart/2005/8/layout/chevron2"/>
    <dgm:cxn modelId="{584796CE-2F04-4C08-B601-ECC8B8F34E95}" type="presParOf" srcId="{388C3460-2190-47FA-BB32-4FD19DE7D382}" destId="{F99BFB16-B70A-47EC-8818-F2338BC901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C359A3-7261-499A-A5B9-C3368E33E7B0}" type="doc">
      <dgm:prSet loTypeId="urn:microsoft.com/office/officeart/2005/8/layout/chevronAccent+Icon" loCatId="process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7CB7EE5-34B0-4794-86EB-C93CDBCBCB74}">
      <dgm:prSet custT="1"/>
      <dgm:spPr/>
      <dgm:t>
        <a:bodyPr/>
        <a:lstStyle/>
        <a:p>
          <a:pPr algn="l"/>
          <a:r>
            <a:rPr lang="en-US" sz="1800" dirty="0">
              <a:solidFill>
                <a:schemeClr val="accent2">
                  <a:lumMod val="75000"/>
                </a:schemeClr>
              </a:solidFill>
            </a:rPr>
            <a:t>List </a:t>
          </a:r>
          <a:r>
            <a:rPr lang="en-US" sz="1800" u="sng" dirty="0">
              <a:solidFill>
                <a:schemeClr val="accent2">
                  <a:lumMod val="75000"/>
                </a:schemeClr>
              </a:solidFill>
            </a:rPr>
            <a:t>ALL</a:t>
          </a:r>
          <a:r>
            <a:rPr lang="en-US" sz="1800" dirty="0">
              <a:solidFill>
                <a:schemeClr val="accent2">
                  <a:lumMod val="75000"/>
                </a:schemeClr>
              </a:solidFill>
            </a:rPr>
            <a:t> New Hampshire Game Rooms where applicant currently works. This section must include </a:t>
          </a:r>
          <a:r>
            <a:rPr lang="en-US" sz="1800" u="sng" dirty="0">
              <a:solidFill>
                <a:schemeClr val="accent2">
                  <a:lumMod val="75000"/>
                </a:schemeClr>
              </a:solidFill>
            </a:rPr>
            <a:t>AT LEAST</a:t>
          </a:r>
          <a:r>
            <a:rPr lang="en-US" sz="1800" dirty="0">
              <a:solidFill>
                <a:schemeClr val="accent2">
                  <a:lumMod val="75000"/>
                </a:schemeClr>
              </a:solidFill>
            </a:rPr>
            <a:t> one Game Room</a:t>
          </a:r>
        </a:p>
      </dgm:t>
    </dgm:pt>
    <dgm:pt modelId="{350559B2-373B-4B33-93F8-820D20617E10}" type="parTrans" cxnId="{3C50515F-BF03-4C79-BA35-ACA13C3F3DFD}">
      <dgm:prSet/>
      <dgm:spPr/>
      <dgm:t>
        <a:bodyPr/>
        <a:lstStyle/>
        <a:p>
          <a:endParaRPr lang="en-US"/>
        </a:p>
      </dgm:t>
    </dgm:pt>
    <dgm:pt modelId="{750EAFF4-23D2-4C1F-9DD9-794D14F6A9A3}" type="sibTrans" cxnId="{3C50515F-BF03-4C79-BA35-ACA13C3F3DFD}">
      <dgm:prSet/>
      <dgm:spPr/>
      <dgm:t>
        <a:bodyPr/>
        <a:lstStyle/>
        <a:p>
          <a:endParaRPr lang="en-US"/>
        </a:p>
      </dgm:t>
    </dgm:pt>
    <dgm:pt modelId="{15E8844C-404B-4214-AEFC-F2BDFB4C4ACF}" type="pres">
      <dgm:prSet presAssocID="{05C359A3-7261-499A-A5B9-C3368E33E7B0}" presName="Name0" presStyleCnt="0">
        <dgm:presLayoutVars>
          <dgm:dir/>
          <dgm:resizeHandles val="exact"/>
        </dgm:presLayoutVars>
      </dgm:prSet>
      <dgm:spPr/>
    </dgm:pt>
    <dgm:pt modelId="{6ABABC72-9E18-47A4-AA3C-7A3011E8DC6C}" type="pres">
      <dgm:prSet presAssocID="{77CB7EE5-34B0-4794-86EB-C93CDBCBCB74}" presName="composite" presStyleCnt="0"/>
      <dgm:spPr/>
    </dgm:pt>
    <dgm:pt modelId="{94BC2A42-A2E0-4411-A86C-2848F9B88214}" type="pres">
      <dgm:prSet presAssocID="{77CB7EE5-34B0-4794-86EB-C93CDBCBCB74}" presName="bgChev" presStyleLbl="node1" presStyleIdx="0" presStyleCnt="1" custAng="10800000" custScaleX="92770" custLinFactY="64148" custLinFactNeighborX="4765" custLinFactNeighborY="100000"/>
      <dgm:spPr/>
    </dgm:pt>
    <dgm:pt modelId="{33774E35-5A90-48D6-8048-DA7C79432A3A}" type="pres">
      <dgm:prSet presAssocID="{77CB7EE5-34B0-4794-86EB-C93CDBCBCB74}" presName="txNode" presStyleLbl="fgAcc1" presStyleIdx="0" presStyleCnt="1" custScaleX="90559" custScaleY="254112" custLinFactNeighborX="-5430" custLinFactNeighborY="-34799">
        <dgm:presLayoutVars>
          <dgm:bulletEnabled val="1"/>
        </dgm:presLayoutVars>
      </dgm:prSet>
      <dgm:spPr/>
    </dgm:pt>
  </dgm:ptLst>
  <dgm:cxnLst>
    <dgm:cxn modelId="{63492820-84D1-47C3-A5F8-1F258CB63C85}" type="presOf" srcId="{77CB7EE5-34B0-4794-86EB-C93CDBCBCB74}" destId="{33774E35-5A90-48D6-8048-DA7C79432A3A}" srcOrd="0" destOrd="0" presId="urn:microsoft.com/office/officeart/2005/8/layout/chevronAccent+Icon"/>
    <dgm:cxn modelId="{3C50515F-BF03-4C79-BA35-ACA13C3F3DFD}" srcId="{05C359A3-7261-499A-A5B9-C3368E33E7B0}" destId="{77CB7EE5-34B0-4794-86EB-C93CDBCBCB74}" srcOrd="0" destOrd="0" parTransId="{350559B2-373B-4B33-93F8-820D20617E10}" sibTransId="{750EAFF4-23D2-4C1F-9DD9-794D14F6A9A3}"/>
    <dgm:cxn modelId="{3DFB3BD6-65BA-48A0-93C1-46ADEF7B7E03}" type="presOf" srcId="{05C359A3-7261-499A-A5B9-C3368E33E7B0}" destId="{15E8844C-404B-4214-AEFC-F2BDFB4C4ACF}" srcOrd="0" destOrd="0" presId="urn:microsoft.com/office/officeart/2005/8/layout/chevronAccent+Icon"/>
    <dgm:cxn modelId="{0EBFA8F9-5E34-43FB-A4F4-2714E5A9AF59}" type="presParOf" srcId="{15E8844C-404B-4214-AEFC-F2BDFB4C4ACF}" destId="{6ABABC72-9E18-47A4-AA3C-7A3011E8DC6C}" srcOrd="0" destOrd="0" presId="urn:microsoft.com/office/officeart/2005/8/layout/chevronAccent+Icon"/>
    <dgm:cxn modelId="{3C146056-D7F1-4504-9B0C-FBCA2D1BB609}" type="presParOf" srcId="{6ABABC72-9E18-47A4-AA3C-7A3011E8DC6C}" destId="{94BC2A42-A2E0-4411-A86C-2848F9B88214}" srcOrd="0" destOrd="0" presId="urn:microsoft.com/office/officeart/2005/8/layout/chevronAccent+Icon"/>
    <dgm:cxn modelId="{E4824220-BFA5-4DE2-B32D-CAAF7AF13988}" type="presParOf" srcId="{6ABABC72-9E18-47A4-AA3C-7A3011E8DC6C}" destId="{33774E35-5A90-48D6-8048-DA7C79432A3A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23C72F-F0A4-4FF2-ACF1-5F7791A54A90}" type="doc">
      <dgm:prSet loTypeId="urn:microsoft.com/office/officeart/2005/8/layout/hList7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297DBB8-A6FA-48D2-B8AA-B78219F663BE}">
      <dgm:prSet custT="1"/>
      <dgm:spPr>
        <a:gradFill rotWithShape="0">
          <a:gsLst>
            <a:gs pos="0">
              <a:srgbClr val="ED7D31">
                <a:shade val="80000"/>
                <a:hueOff val="-481415"/>
                <a:satOff val="10166"/>
                <a:lumOff val="27081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shade val="80000"/>
                <a:hueOff val="-481415"/>
                <a:satOff val="10166"/>
                <a:lumOff val="27081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shade val="80000"/>
                <a:hueOff val="-481415"/>
                <a:satOff val="10166"/>
                <a:lumOff val="2708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128016" tIns="128016" rIns="128016" bIns="128016" numCol="1" spcCol="1270" anchor="ctr" anchorCtr="0"/>
        <a:lstStyle/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 payment, by check or money order, in the amount of:</a:t>
          </a:r>
        </a:p>
      </dgm:t>
    </dgm:pt>
    <dgm:pt modelId="{B6A02C3C-3C8E-4775-9D2D-7F4DC12634FE}" type="parTrans" cxnId="{1B75C8CC-0F9D-49F6-9294-083600CFF95B}">
      <dgm:prSet/>
      <dgm:spPr/>
      <dgm:t>
        <a:bodyPr/>
        <a:lstStyle/>
        <a:p>
          <a:endParaRPr lang="en-US"/>
        </a:p>
      </dgm:t>
    </dgm:pt>
    <dgm:pt modelId="{F36CB968-E54C-44CC-B0BF-0FCAA27E9674}" type="sibTrans" cxnId="{1B75C8CC-0F9D-49F6-9294-083600CFF95B}">
      <dgm:prSet/>
      <dgm:spPr/>
      <dgm:t>
        <a:bodyPr/>
        <a:lstStyle/>
        <a:p>
          <a:endParaRPr lang="en-US"/>
        </a:p>
      </dgm:t>
    </dgm:pt>
    <dgm:pt modelId="{CA1E922E-2838-4371-9BE7-55E800C04E78}">
      <dgm:prSet custT="1"/>
      <dgm:spPr/>
      <dgm:t>
        <a:bodyPr/>
        <a:lstStyle/>
        <a:p>
          <a:pPr algn="l"/>
          <a:r>
            <a:rPr lang="en-US" sz="1800" dirty="0"/>
            <a:t>Checks and/or money orders must be made payable to: </a:t>
          </a:r>
        </a:p>
        <a:p>
          <a:pPr algn="l"/>
          <a:endParaRPr lang="en-US" sz="1800" dirty="0"/>
        </a:p>
        <a:p>
          <a:pPr algn="ctr"/>
          <a:r>
            <a:rPr lang="en-US" sz="1800" dirty="0"/>
            <a:t>“NH LOTTERY COMMISSION”</a:t>
          </a:r>
        </a:p>
      </dgm:t>
    </dgm:pt>
    <dgm:pt modelId="{152D12DB-7DF7-41DB-BA08-4BD286112232}" type="parTrans" cxnId="{5685DE31-AE02-413B-BB3C-E3FD9AB333AF}">
      <dgm:prSet/>
      <dgm:spPr/>
      <dgm:t>
        <a:bodyPr/>
        <a:lstStyle/>
        <a:p>
          <a:endParaRPr lang="en-US"/>
        </a:p>
      </dgm:t>
    </dgm:pt>
    <dgm:pt modelId="{47FFDBB1-F105-4A02-987B-4D3D9452AFF0}" type="sibTrans" cxnId="{5685DE31-AE02-413B-BB3C-E3FD9AB333AF}">
      <dgm:prSet/>
      <dgm:spPr/>
      <dgm:t>
        <a:bodyPr/>
        <a:lstStyle/>
        <a:p>
          <a:endParaRPr lang="en-US"/>
        </a:p>
      </dgm:t>
    </dgm:pt>
    <dgm:pt modelId="{21B0F7CF-98C4-4F07-9D43-112F2DAB8797}">
      <dgm:prSet custT="1"/>
      <dgm:spPr>
        <a:gradFill rotWithShape="0">
          <a:gsLst>
            <a:gs pos="0">
              <a:srgbClr val="ED7D31">
                <a:shade val="80000"/>
                <a:hueOff val="-481415"/>
                <a:satOff val="10166"/>
                <a:lumOff val="27081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shade val="80000"/>
                <a:hueOff val="-481415"/>
                <a:satOff val="10166"/>
                <a:lumOff val="27081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shade val="80000"/>
                <a:hueOff val="-481415"/>
                <a:satOff val="10166"/>
                <a:lumOff val="2708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 spcFirstLastPara="0" vert="horz" wrap="square" lIns="128016" tIns="128016" rIns="128016" bIns="128016" numCol="1" spcCol="1270" anchor="ctr" anchorCtr="0"/>
        <a:lstStyle/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$100.00 for a Primary Game Operator, or;</a:t>
          </a:r>
          <a:br>
            <a:rPr lang="en-US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en-US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$30.00 for a Secondary Game Operator</a:t>
          </a:r>
        </a:p>
      </dgm:t>
    </dgm:pt>
    <dgm:pt modelId="{762929DB-5652-41C2-9066-D5A91AE35C41}" type="parTrans" cxnId="{4AD4A947-FC90-4990-8CE7-F1D711F0DE0B}">
      <dgm:prSet/>
      <dgm:spPr/>
      <dgm:t>
        <a:bodyPr/>
        <a:lstStyle/>
        <a:p>
          <a:endParaRPr lang="en-US"/>
        </a:p>
      </dgm:t>
    </dgm:pt>
    <dgm:pt modelId="{9E9E4ECC-5FD8-4F13-8A3C-C04F208220B9}" type="sibTrans" cxnId="{4AD4A947-FC90-4990-8CE7-F1D711F0DE0B}">
      <dgm:prSet/>
      <dgm:spPr/>
      <dgm:t>
        <a:bodyPr/>
        <a:lstStyle/>
        <a:p>
          <a:endParaRPr lang="en-US"/>
        </a:p>
      </dgm:t>
    </dgm:pt>
    <dgm:pt modelId="{1A950318-6D89-4E7A-B33D-634DA845DFDD}" type="pres">
      <dgm:prSet presAssocID="{AC23C72F-F0A4-4FF2-ACF1-5F7791A54A90}" presName="Name0" presStyleCnt="0">
        <dgm:presLayoutVars>
          <dgm:dir/>
          <dgm:resizeHandles val="exact"/>
        </dgm:presLayoutVars>
      </dgm:prSet>
      <dgm:spPr/>
    </dgm:pt>
    <dgm:pt modelId="{6049A063-E448-4468-BBB6-097AB18E7AA9}" type="pres">
      <dgm:prSet presAssocID="{AC23C72F-F0A4-4FF2-ACF1-5F7791A54A90}" presName="fgShape" presStyleLbl="fgShp" presStyleIdx="0" presStyleCnt="1" custScaleY="41709" custLinFactNeighborX="1241" custLinFactNeighborY="40877"/>
      <dgm:spPr/>
    </dgm:pt>
    <dgm:pt modelId="{1AB33053-F88D-4A3E-864D-B04CDCBF9FA5}" type="pres">
      <dgm:prSet presAssocID="{AC23C72F-F0A4-4FF2-ACF1-5F7791A54A90}" presName="linComp" presStyleCnt="0"/>
      <dgm:spPr/>
    </dgm:pt>
    <dgm:pt modelId="{28CBD1EC-3629-4033-8AC9-6B8A7368D798}" type="pres">
      <dgm:prSet presAssocID="{A297DBB8-A6FA-48D2-B8AA-B78219F663BE}" presName="compNode" presStyleCnt="0"/>
      <dgm:spPr/>
    </dgm:pt>
    <dgm:pt modelId="{44E66B47-1514-4581-A71B-4FBCDB1FC674}" type="pres">
      <dgm:prSet presAssocID="{A297DBB8-A6FA-48D2-B8AA-B78219F663BE}" presName="bkgdShape" presStyleLbl="node1" presStyleIdx="0" presStyleCnt="2"/>
      <dgm:spPr>
        <a:xfrm>
          <a:off x="2478" y="0"/>
          <a:ext cx="2839508" cy="4142049"/>
        </a:xfrm>
        <a:prstGeom prst="roundRect">
          <a:avLst>
            <a:gd name="adj" fmla="val 10000"/>
          </a:avLst>
        </a:prstGeom>
      </dgm:spPr>
    </dgm:pt>
    <dgm:pt modelId="{419242DE-36AD-4B5A-9A0B-B167C882A8C4}" type="pres">
      <dgm:prSet presAssocID="{A297DBB8-A6FA-48D2-B8AA-B78219F663BE}" presName="nodeTx" presStyleLbl="node1" presStyleIdx="0" presStyleCnt="2">
        <dgm:presLayoutVars>
          <dgm:bulletEnabled val="1"/>
        </dgm:presLayoutVars>
      </dgm:prSet>
      <dgm:spPr/>
    </dgm:pt>
    <dgm:pt modelId="{BE1AF87C-994B-4CAE-A6AE-CE29CB566D07}" type="pres">
      <dgm:prSet presAssocID="{A297DBB8-A6FA-48D2-B8AA-B78219F663BE}" presName="invisiNode" presStyleLbl="node1" presStyleIdx="0" presStyleCnt="2"/>
      <dgm:spPr/>
    </dgm:pt>
    <dgm:pt modelId="{48C39119-74DE-4995-B57C-28E37798EBB5}" type="pres">
      <dgm:prSet presAssocID="{A297DBB8-A6FA-48D2-B8AA-B78219F663BE}" presName="imagNode" presStyleLbl="fgImgPlace1" presStyleIdx="0" presStyleCnt="2" custLinFactNeighborX="-1353" custLinFactNeighborY="-1014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74431A7-737B-4337-A671-08556E561736}" type="pres">
      <dgm:prSet presAssocID="{F36CB968-E54C-44CC-B0BF-0FCAA27E9674}" presName="sibTrans" presStyleLbl="sibTrans2D1" presStyleIdx="0" presStyleCnt="0"/>
      <dgm:spPr/>
    </dgm:pt>
    <dgm:pt modelId="{C289F4CE-856B-4533-A8E7-95681FB66B2D}" type="pres">
      <dgm:prSet presAssocID="{CA1E922E-2838-4371-9BE7-55E800C04E78}" presName="compNode" presStyleCnt="0"/>
      <dgm:spPr/>
    </dgm:pt>
    <dgm:pt modelId="{0E6A9A17-7CD6-4533-9A9B-55AF0C756969}" type="pres">
      <dgm:prSet presAssocID="{CA1E922E-2838-4371-9BE7-55E800C04E78}" presName="bkgdShape" presStyleLbl="node1" presStyleIdx="1" presStyleCnt="2" custLinFactNeighborX="1050" custLinFactNeighborY="615"/>
      <dgm:spPr/>
    </dgm:pt>
    <dgm:pt modelId="{29447121-94DC-4322-914C-DDC6AE83AAA1}" type="pres">
      <dgm:prSet presAssocID="{CA1E922E-2838-4371-9BE7-55E800C04E78}" presName="nodeTx" presStyleLbl="node1" presStyleIdx="1" presStyleCnt="2">
        <dgm:presLayoutVars>
          <dgm:bulletEnabled val="1"/>
        </dgm:presLayoutVars>
      </dgm:prSet>
      <dgm:spPr/>
    </dgm:pt>
    <dgm:pt modelId="{82D4FEFA-FB08-4633-B58A-E4B81C13245D}" type="pres">
      <dgm:prSet presAssocID="{CA1E922E-2838-4371-9BE7-55E800C04E78}" presName="invisiNode" presStyleLbl="node1" presStyleIdx="1" presStyleCnt="2"/>
      <dgm:spPr/>
    </dgm:pt>
    <dgm:pt modelId="{A8E701C3-2C66-4097-A6B6-1916ED1CAEE1}" type="pres">
      <dgm:prSet presAssocID="{CA1E922E-2838-4371-9BE7-55E800C04E78}" presName="imagNode" presStyleLbl="fgImgPlace1" presStyleIdx="1" presStyleCnt="2" custLinFactNeighborX="677" custLinFactNeighborY="-811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9E942D0F-4976-42D6-8FEC-2199553A9F06}" type="presOf" srcId="{A297DBB8-A6FA-48D2-B8AA-B78219F663BE}" destId="{419242DE-36AD-4B5A-9A0B-B167C882A8C4}" srcOrd="1" destOrd="0" presId="urn:microsoft.com/office/officeart/2005/8/layout/hList7"/>
    <dgm:cxn modelId="{E23A061B-F17B-4B66-B57D-06FBF4E0AC2D}" type="presOf" srcId="{21B0F7CF-98C4-4F07-9D43-112F2DAB8797}" destId="{419242DE-36AD-4B5A-9A0B-B167C882A8C4}" srcOrd="1" destOrd="1" presId="urn:microsoft.com/office/officeart/2005/8/layout/hList7"/>
    <dgm:cxn modelId="{ED3E1424-8E05-4296-854B-BE6AAC2D58B6}" type="presOf" srcId="{F36CB968-E54C-44CC-B0BF-0FCAA27E9674}" destId="{274431A7-737B-4337-A671-08556E561736}" srcOrd="0" destOrd="0" presId="urn:microsoft.com/office/officeart/2005/8/layout/hList7"/>
    <dgm:cxn modelId="{5685DE31-AE02-413B-BB3C-E3FD9AB333AF}" srcId="{AC23C72F-F0A4-4FF2-ACF1-5F7791A54A90}" destId="{CA1E922E-2838-4371-9BE7-55E800C04E78}" srcOrd="1" destOrd="0" parTransId="{152D12DB-7DF7-41DB-BA08-4BD286112232}" sibTransId="{47FFDBB1-F105-4A02-987B-4D3D9452AFF0}"/>
    <dgm:cxn modelId="{929DE466-C137-418F-83DD-19A7FE4D3646}" type="presOf" srcId="{CA1E922E-2838-4371-9BE7-55E800C04E78}" destId="{0E6A9A17-7CD6-4533-9A9B-55AF0C756969}" srcOrd="0" destOrd="0" presId="urn:microsoft.com/office/officeart/2005/8/layout/hList7"/>
    <dgm:cxn modelId="{4EEC3467-99F8-4182-9B6C-5A7ED2160806}" type="presOf" srcId="{A297DBB8-A6FA-48D2-B8AA-B78219F663BE}" destId="{44E66B47-1514-4581-A71B-4FBCDB1FC674}" srcOrd="0" destOrd="0" presId="urn:microsoft.com/office/officeart/2005/8/layout/hList7"/>
    <dgm:cxn modelId="{4AD4A947-FC90-4990-8CE7-F1D711F0DE0B}" srcId="{A297DBB8-A6FA-48D2-B8AA-B78219F663BE}" destId="{21B0F7CF-98C4-4F07-9D43-112F2DAB8797}" srcOrd="0" destOrd="0" parTransId="{762929DB-5652-41C2-9066-D5A91AE35C41}" sibTransId="{9E9E4ECC-5FD8-4F13-8A3C-C04F208220B9}"/>
    <dgm:cxn modelId="{C3C6D28C-75CD-464E-A526-BB07795D22AA}" type="presOf" srcId="{AC23C72F-F0A4-4FF2-ACF1-5F7791A54A90}" destId="{1A950318-6D89-4E7A-B33D-634DA845DFDD}" srcOrd="0" destOrd="0" presId="urn:microsoft.com/office/officeart/2005/8/layout/hList7"/>
    <dgm:cxn modelId="{8447AAA8-9536-4320-8B11-461AA4F2D268}" type="presOf" srcId="{CA1E922E-2838-4371-9BE7-55E800C04E78}" destId="{29447121-94DC-4322-914C-DDC6AE83AAA1}" srcOrd="1" destOrd="0" presId="urn:microsoft.com/office/officeart/2005/8/layout/hList7"/>
    <dgm:cxn modelId="{1B75C8CC-0F9D-49F6-9294-083600CFF95B}" srcId="{AC23C72F-F0A4-4FF2-ACF1-5F7791A54A90}" destId="{A297DBB8-A6FA-48D2-B8AA-B78219F663BE}" srcOrd="0" destOrd="0" parTransId="{B6A02C3C-3C8E-4775-9D2D-7F4DC12634FE}" sibTransId="{F36CB968-E54C-44CC-B0BF-0FCAA27E9674}"/>
    <dgm:cxn modelId="{066542F6-F2EF-4B07-A503-5F058CD4F6DE}" type="presOf" srcId="{21B0F7CF-98C4-4F07-9D43-112F2DAB8797}" destId="{44E66B47-1514-4581-A71B-4FBCDB1FC674}" srcOrd="0" destOrd="1" presId="urn:microsoft.com/office/officeart/2005/8/layout/hList7"/>
    <dgm:cxn modelId="{31338618-C49E-474E-BD1E-EED9C74673A8}" type="presParOf" srcId="{1A950318-6D89-4E7A-B33D-634DA845DFDD}" destId="{6049A063-E448-4468-BBB6-097AB18E7AA9}" srcOrd="0" destOrd="0" presId="urn:microsoft.com/office/officeart/2005/8/layout/hList7"/>
    <dgm:cxn modelId="{6F5A2C30-E1AB-4F9E-A1E1-E7CA1E0499BF}" type="presParOf" srcId="{1A950318-6D89-4E7A-B33D-634DA845DFDD}" destId="{1AB33053-F88D-4A3E-864D-B04CDCBF9FA5}" srcOrd="1" destOrd="0" presId="urn:microsoft.com/office/officeart/2005/8/layout/hList7"/>
    <dgm:cxn modelId="{D46779B3-E0CA-4CF0-90CE-FC8ED7D8FCB1}" type="presParOf" srcId="{1AB33053-F88D-4A3E-864D-B04CDCBF9FA5}" destId="{28CBD1EC-3629-4033-8AC9-6B8A7368D798}" srcOrd="0" destOrd="0" presId="urn:microsoft.com/office/officeart/2005/8/layout/hList7"/>
    <dgm:cxn modelId="{9C2C0FE8-ACBD-4FBC-B379-A2E6E9CFA429}" type="presParOf" srcId="{28CBD1EC-3629-4033-8AC9-6B8A7368D798}" destId="{44E66B47-1514-4581-A71B-4FBCDB1FC674}" srcOrd="0" destOrd="0" presId="urn:microsoft.com/office/officeart/2005/8/layout/hList7"/>
    <dgm:cxn modelId="{09A59C79-024A-4973-BC4F-019A720AF860}" type="presParOf" srcId="{28CBD1EC-3629-4033-8AC9-6B8A7368D798}" destId="{419242DE-36AD-4B5A-9A0B-B167C882A8C4}" srcOrd="1" destOrd="0" presId="urn:microsoft.com/office/officeart/2005/8/layout/hList7"/>
    <dgm:cxn modelId="{6F10935D-1DEF-4977-88EF-960C3EC4C935}" type="presParOf" srcId="{28CBD1EC-3629-4033-8AC9-6B8A7368D798}" destId="{BE1AF87C-994B-4CAE-A6AE-CE29CB566D07}" srcOrd="2" destOrd="0" presId="urn:microsoft.com/office/officeart/2005/8/layout/hList7"/>
    <dgm:cxn modelId="{B8469467-9C27-41DB-8292-C84AAE291FED}" type="presParOf" srcId="{28CBD1EC-3629-4033-8AC9-6B8A7368D798}" destId="{48C39119-74DE-4995-B57C-28E37798EBB5}" srcOrd="3" destOrd="0" presId="urn:microsoft.com/office/officeart/2005/8/layout/hList7"/>
    <dgm:cxn modelId="{E226D7AE-87CE-4D7F-A279-84A9A6C5F4BF}" type="presParOf" srcId="{1AB33053-F88D-4A3E-864D-B04CDCBF9FA5}" destId="{274431A7-737B-4337-A671-08556E561736}" srcOrd="1" destOrd="0" presId="urn:microsoft.com/office/officeart/2005/8/layout/hList7"/>
    <dgm:cxn modelId="{DC70FAA2-6B5A-4796-957D-D15BECD5BAB4}" type="presParOf" srcId="{1AB33053-F88D-4A3E-864D-B04CDCBF9FA5}" destId="{C289F4CE-856B-4533-A8E7-95681FB66B2D}" srcOrd="2" destOrd="0" presId="urn:microsoft.com/office/officeart/2005/8/layout/hList7"/>
    <dgm:cxn modelId="{FBCA6804-6A55-4254-A07C-EB0C35647CBB}" type="presParOf" srcId="{C289F4CE-856B-4533-A8E7-95681FB66B2D}" destId="{0E6A9A17-7CD6-4533-9A9B-55AF0C756969}" srcOrd="0" destOrd="0" presId="urn:microsoft.com/office/officeart/2005/8/layout/hList7"/>
    <dgm:cxn modelId="{13347F56-A7C0-4F32-B2D7-C0638BF844D7}" type="presParOf" srcId="{C289F4CE-856B-4533-A8E7-95681FB66B2D}" destId="{29447121-94DC-4322-914C-DDC6AE83AAA1}" srcOrd="1" destOrd="0" presId="urn:microsoft.com/office/officeart/2005/8/layout/hList7"/>
    <dgm:cxn modelId="{C0F5A22B-50A2-4085-8BB8-947E1A3A8797}" type="presParOf" srcId="{C289F4CE-856B-4533-A8E7-95681FB66B2D}" destId="{82D4FEFA-FB08-4633-B58A-E4B81C13245D}" srcOrd="2" destOrd="0" presId="urn:microsoft.com/office/officeart/2005/8/layout/hList7"/>
    <dgm:cxn modelId="{903C64AA-40D3-4ED4-B544-61324FA98697}" type="presParOf" srcId="{C289F4CE-856B-4533-A8E7-95681FB66B2D}" destId="{A8E701C3-2C66-4097-A6B6-1916ED1CAEE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AADB6-E6EF-4953-92C4-BA7A38CDCA49}">
      <dsp:nvSpPr>
        <dsp:cNvPr id="0" name=""/>
        <dsp:cNvSpPr/>
      </dsp:nvSpPr>
      <dsp:spPr>
        <a:xfrm>
          <a:off x="0" y="160244"/>
          <a:ext cx="2738503" cy="879840"/>
        </a:xfrm>
        <a:prstGeom prst="roundRect">
          <a:avLst/>
        </a:prstGeom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2">
                  <a:lumMod val="50000"/>
                </a:schemeClr>
              </a:solidFill>
            </a:rPr>
            <a:t>Game Operators must submit a renewal annually before the last day of their birth month</a:t>
          </a:r>
        </a:p>
      </dsp:txBody>
      <dsp:txXfrm>
        <a:off x="42950" y="203194"/>
        <a:ext cx="2652603" cy="7939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F8DF2-004C-43CB-9750-C110FD40D1D3}">
      <dsp:nvSpPr>
        <dsp:cNvPr id="0" name=""/>
        <dsp:cNvSpPr/>
      </dsp:nvSpPr>
      <dsp:spPr>
        <a:xfrm>
          <a:off x="0" y="8584"/>
          <a:ext cx="2762445" cy="1460159"/>
        </a:xfrm>
        <a:prstGeom prst="roundRect">
          <a:avLst/>
        </a:prstGeom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2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The</a:t>
          </a:r>
          <a:r>
            <a:rPr lang="en-US" sz="1700" kern="1200" dirty="0">
              <a:solidFill>
                <a:schemeClr val="accent2">
                  <a:lumMod val="50000"/>
                </a:schemeClr>
              </a:solidFill>
            </a:rPr>
            <a:t> purpose of this presentation is to aid in completing and submitting a Games of Chance (GOC) Operator Renewal</a:t>
          </a:r>
        </a:p>
      </dsp:txBody>
      <dsp:txXfrm>
        <a:off x="71279" y="79863"/>
        <a:ext cx="2619887" cy="13176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B0414-2DB8-4F47-9F42-33AD38F9BB2F}">
      <dsp:nvSpPr>
        <dsp:cNvPr id="0" name=""/>
        <dsp:cNvSpPr/>
      </dsp:nvSpPr>
      <dsp:spPr>
        <a:xfrm rot="5400000">
          <a:off x="3681933" y="-1387584"/>
          <a:ext cx="1084214" cy="3975568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Indicate which type of license is being sought: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Primary Game Operator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Secondary Game Operator</a:t>
          </a:r>
        </a:p>
      </dsp:txBody>
      <dsp:txXfrm rot="-5400000">
        <a:off x="2236257" y="111019"/>
        <a:ext cx="3922641" cy="978360"/>
      </dsp:txXfrm>
    </dsp:sp>
    <dsp:sp modelId="{8061AE02-CA94-444F-9BCA-544C0B47B88F}">
      <dsp:nvSpPr>
        <dsp:cNvPr id="0" name=""/>
        <dsp:cNvSpPr/>
      </dsp:nvSpPr>
      <dsp:spPr>
        <a:xfrm>
          <a:off x="0" y="1333"/>
          <a:ext cx="2236257" cy="1197731"/>
        </a:xfrm>
        <a:prstGeom prst="roundRect">
          <a:avLst/>
        </a:prstGeom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2">
                  <a:lumMod val="50000"/>
                </a:schemeClr>
              </a:solidFill>
              <a:latin typeface="Calibri" panose="020F0502020204030204"/>
              <a:ea typeface="+mn-ea"/>
              <a:cs typeface="+mn-cs"/>
            </a:rPr>
            <a:t>License Type</a:t>
          </a:r>
        </a:p>
      </dsp:txBody>
      <dsp:txXfrm>
        <a:off x="58468" y="59801"/>
        <a:ext cx="2119321" cy="1080795"/>
      </dsp:txXfrm>
    </dsp:sp>
    <dsp:sp modelId="{327F4B09-53F8-4FD7-9D4E-ECC966DA1EA7}">
      <dsp:nvSpPr>
        <dsp:cNvPr id="0" name=""/>
        <dsp:cNvSpPr/>
      </dsp:nvSpPr>
      <dsp:spPr>
        <a:xfrm rot="5400000">
          <a:off x="3681933" y="-43321"/>
          <a:ext cx="1084214" cy="3975568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Applicant must provide their full legal name, mailing address, phone number, email, and date of birth</a:t>
          </a:r>
        </a:p>
      </dsp:txBody>
      <dsp:txXfrm rot="-5400000">
        <a:off x="2236257" y="1455282"/>
        <a:ext cx="3922641" cy="978360"/>
      </dsp:txXfrm>
    </dsp:sp>
    <dsp:sp modelId="{618959AD-7165-4FD2-A716-F5BD33E6C938}">
      <dsp:nvSpPr>
        <dsp:cNvPr id="0" name=""/>
        <dsp:cNvSpPr/>
      </dsp:nvSpPr>
      <dsp:spPr>
        <a:xfrm>
          <a:off x="0" y="1266828"/>
          <a:ext cx="2236257" cy="1355268"/>
        </a:xfrm>
        <a:prstGeom prst="roundRect">
          <a:avLst/>
        </a:prstGeom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2">
                  <a:lumMod val="50000"/>
                </a:schemeClr>
              </a:solidFill>
            </a:rPr>
            <a:t>Applicant Information</a:t>
          </a:r>
        </a:p>
      </dsp:txBody>
      <dsp:txXfrm>
        <a:off x="66159" y="1332987"/>
        <a:ext cx="2103939" cy="12229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533C3-333A-4478-AE91-CE38259DB5E6}">
      <dsp:nvSpPr>
        <dsp:cNvPr id="0" name=""/>
        <dsp:cNvSpPr/>
      </dsp:nvSpPr>
      <dsp:spPr>
        <a:xfrm rot="5400000">
          <a:off x="-305182" y="306176"/>
          <a:ext cx="2034550" cy="1424185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Gaming History</a:t>
          </a:r>
        </a:p>
      </dsp:txBody>
      <dsp:txXfrm rot="-5400000">
        <a:off x="1" y="713087"/>
        <a:ext cx="1424185" cy="610365"/>
      </dsp:txXfrm>
    </dsp:sp>
    <dsp:sp modelId="{F99BFB16-B70A-47EC-8818-F2338BC9017A}">
      <dsp:nvSpPr>
        <dsp:cNvPr id="0" name=""/>
        <dsp:cNvSpPr/>
      </dsp:nvSpPr>
      <dsp:spPr>
        <a:xfrm rot="5400000">
          <a:off x="2908974" y="-1484789"/>
          <a:ext cx="1322457" cy="42920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accent2">
                  <a:lumMod val="75000"/>
                </a:schemeClr>
              </a:solidFill>
            </a:rPr>
            <a:t>Indicate “yes” or “no” to the questions below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accent2">
                  <a:lumMod val="75000"/>
                </a:schemeClr>
              </a:solidFill>
            </a:rPr>
            <a:t>If “yes” is the answer to either questions additional documentation is required to accompany the renewal</a:t>
          </a:r>
        </a:p>
      </dsp:txBody>
      <dsp:txXfrm rot="-5400000">
        <a:off x="1424185" y="64557"/>
        <a:ext cx="4227479" cy="11933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C2A42-A2E0-4411-A86C-2848F9B88214}">
      <dsp:nvSpPr>
        <dsp:cNvPr id="0" name=""/>
        <dsp:cNvSpPr/>
      </dsp:nvSpPr>
      <dsp:spPr>
        <a:xfrm rot="10800000">
          <a:off x="219225" y="2849180"/>
          <a:ext cx="2359365" cy="981691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774E35-5A90-48D6-8048-DA7C79432A3A}">
      <dsp:nvSpPr>
        <dsp:cNvPr id="0" name=""/>
        <dsp:cNvSpPr/>
      </dsp:nvSpPr>
      <dsp:spPr>
        <a:xfrm>
          <a:off x="669061" y="385105"/>
          <a:ext cx="1944869" cy="2494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accent2">
                  <a:lumMod val="75000"/>
                </a:schemeClr>
              </a:solidFill>
            </a:rPr>
            <a:t>List </a:t>
          </a:r>
          <a:r>
            <a:rPr lang="en-US" sz="1800" u="sng" kern="1200" dirty="0">
              <a:solidFill>
                <a:schemeClr val="accent2">
                  <a:lumMod val="75000"/>
                </a:schemeClr>
              </a:solidFill>
            </a:rPr>
            <a:t>ALL</a:t>
          </a:r>
          <a:r>
            <a:rPr lang="en-US" sz="1800" kern="1200" dirty="0">
              <a:solidFill>
                <a:schemeClr val="accent2">
                  <a:lumMod val="75000"/>
                </a:schemeClr>
              </a:solidFill>
            </a:rPr>
            <a:t> New Hampshire Game Rooms where applicant currently works. This section must include </a:t>
          </a:r>
          <a:r>
            <a:rPr lang="en-US" sz="1800" u="sng" kern="1200" dirty="0">
              <a:solidFill>
                <a:schemeClr val="accent2">
                  <a:lumMod val="75000"/>
                </a:schemeClr>
              </a:solidFill>
            </a:rPr>
            <a:t>AT LEAST</a:t>
          </a:r>
          <a:r>
            <a:rPr lang="en-US" sz="1800" kern="1200" dirty="0">
              <a:solidFill>
                <a:schemeClr val="accent2">
                  <a:lumMod val="75000"/>
                </a:schemeClr>
              </a:solidFill>
            </a:rPr>
            <a:t> one Game Room</a:t>
          </a:r>
        </a:p>
      </dsp:txBody>
      <dsp:txXfrm>
        <a:off x="726024" y="442068"/>
        <a:ext cx="1830943" cy="23806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66B47-1514-4581-A71B-4FBCDB1FC674}">
      <dsp:nvSpPr>
        <dsp:cNvPr id="0" name=""/>
        <dsp:cNvSpPr/>
      </dsp:nvSpPr>
      <dsp:spPr>
        <a:xfrm>
          <a:off x="2478" y="0"/>
          <a:ext cx="2839508" cy="414204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D7D31">
                <a:shade val="80000"/>
                <a:hueOff val="-481415"/>
                <a:satOff val="10166"/>
                <a:lumOff val="27081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shade val="80000"/>
                <a:hueOff val="-481415"/>
                <a:satOff val="10166"/>
                <a:lumOff val="27081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shade val="80000"/>
                <a:hueOff val="-481415"/>
                <a:satOff val="10166"/>
                <a:lumOff val="2708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 payment, by check or money order, in the amount of:</a:t>
          </a:r>
        </a:p>
        <a:p>
          <a:pPr marL="0" lvl="0" indent="-17145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$100.00 for a Primary Game Operator, or;</a:t>
          </a:r>
          <a:br>
            <a:rPr lang="en-US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en-US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$30.00 for a Secondary Game Operator</a:t>
          </a:r>
        </a:p>
      </dsp:txBody>
      <dsp:txXfrm>
        <a:off x="2478" y="1656819"/>
        <a:ext cx="2839508" cy="1656819"/>
      </dsp:txXfrm>
    </dsp:sp>
    <dsp:sp modelId="{48C39119-74DE-4995-B57C-28E37798EBB5}">
      <dsp:nvSpPr>
        <dsp:cNvPr id="0" name=""/>
        <dsp:cNvSpPr/>
      </dsp:nvSpPr>
      <dsp:spPr>
        <a:xfrm>
          <a:off x="713920" y="108565"/>
          <a:ext cx="1379302" cy="137930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E6A9A17-7CD6-4533-9A9B-55AF0C756969}">
      <dsp:nvSpPr>
        <dsp:cNvPr id="0" name=""/>
        <dsp:cNvSpPr/>
      </dsp:nvSpPr>
      <dsp:spPr>
        <a:xfrm>
          <a:off x="2929651" y="0"/>
          <a:ext cx="2839508" cy="41420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481415"/>
                <a:satOff val="10166"/>
                <a:lumOff val="270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481415"/>
                <a:satOff val="10166"/>
                <a:lumOff val="270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481415"/>
                <a:satOff val="10166"/>
                <a:lumOff val="270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Checks and/or money orders must be made payable to: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“NH LOTTERY COMMISSION”</a:t>
          </a:r>
        </a:p>
      </dsp:txBody>
      <dsp:txXfrm>
        <a:off x="2929651" y="1656819"/>
        <a:ext cx="2839508" cy="1656819"/>
      </dsp:txXfrm>
    </dsp:sp>
    <dsp:sp modelId="{A8E701C3-2C66-4097-A6B6-1916ED1CAEE1}">
      <dsp:nvSpPr>
        <dsp:cNvPr id="0" name=""/>
        <dsp:cNvSpPr/>
      </dsp:nvSpPr>
      <dsp:spPr>
        <a:xfrm>
          <a:off x="3666613" y="136551"/>
          <a:ext cx="1379302" cy="137930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049A063-E448-4468-BBB6-097AB18E7AA9}">
      <dsp:nvSpPr>
        <dsp:cNvPr id="0" name=""/>
        <dsp:cNvSpPr/>
      </dsp:nvSpPr>
      <dsp:spPr>
        <a:xfrm>
          <a:off x="296634" y="3748694"/>
          <a:ext cx="5307627" cy="259141"/>
        </a:xfrm>
        <a:prstGeom prst="left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8524A-F6E2-CE3D-3B33-CF746BC8E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E7207F-504E-ACDA-20DA-10E154214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C0379-CDC6-0D3E-7E93-9255B673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8034-189F-453C-8CA1-A7B3A700F941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47E3F-67FD-0641-1A7E-52681FC8E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A5E6F-DB7E-CFC8-9133-278DF69E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CAB-5918-48FD-A9A5-3717B1A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3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2F42-1AC0-5A74-B83D-41994AE86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6BEC4-3C29-0E34-6AD2-6ACFD7CEF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3E943-D1C5-F370-B8DE-FD0C14E34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8034-189F-453C-8CA1-A7B3A700F941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47C13-479C-7754-D492-FF05AF88B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B7683-6024-AFC6-2C14-86FE4A25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CAB-5918-48FD-A9A5-3717B1A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8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C56D8-A866-6F0F-DCDE-B98F910019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EE9E7B-4EDD-B5A1-429F-C2FB18BE7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3DD6D-EC30-F1A0-E0D7-4D30D12A8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8034-189F-453C-8CA1-A7B3A700F941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F4D2E-FFCC-5C2C-5753-6FF02093A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EE486-039E-2904-98DA-DFD057566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CAB-5918-48FD-A9A5-3717B1A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0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6F273-5EF8-DE85-6F96-B25F79B68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3FC69-3380-739D-6035-97A36A935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9F7A5-3890-B334-28A6-891EE38B2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8034-189F-453C-8CA1-A7B3A700F941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CA257-2A18-C377-3300-19CCF1B9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84CA0-1647-B082-7B8F-001D1EBB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CAB-5918-48FD-A9A5-3717B1A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8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9862C-2EF7-D8CE-1A5B-9690031CB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D099F-DFE6-DD93-B0A1-C6FE71029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B12CE-F493-90FE-7BB9-15BAE726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8034-189F-453C-8CA1-A7B3A700F941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0452E-014C-3945-FA42-86BB525C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5CD74-ECCE-BC69-2A0F-2ED3F1C48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CAB-5918-48FD-A9A5-3717B1A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2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BB5D7-D870-3220-8D56-0732AFE60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BBC3B-4BDD-E2F1-0F14-736C05053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A65A9-1083-A598-EF5C-6A4FCDD7B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8A1AD-7676-8F1B-EAFB-1AC504A06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8034-189F-453C-8CA1-A7B3A700F941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7F6F4-7397-B00B-6BAD-296F2A89C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63DFD-C26F-32CC-B264-C8B9EC4EA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CAB-5918-48FD-A9A5-3717B1A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2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A25DA-00E0-203F-A180-2349E3BBD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F16FC-E1B5-B79F-3371-033BAEF68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C555E-E4A5-B92E-1B11-BEF01AD59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8FBEFE-E73C-B2BB-84B5-28D3EA59F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667225-11D8-09B0-225D-97C4317BA8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564FD-D405-29A4-517F-B7EE42F35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8034-189F-453C-8CA1-A7B3A700F941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29B2A6-D37E-6C1C-4688-0ADFA8129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DE1594-047A-924A-062E-A8F271709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CAB-5918-48FD-A9A5-3717B1A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8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8DF76-553B-8D37-C829-5A9D2A2A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2E3C60-B416-2FD1-E524-1AA9CC3DD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8034-189F-453C-8CA1-A7B3A700F941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9CCB24-A3F4-CB6A-AD29-6A7F40F62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D9B37D-233B-F0E5-7782-C62748932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CAB-5918-48FD-A9A5-3717B1A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9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9CEAA1-9398-A59D-FCD0-287D1E2D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8034-189F-453C-8CA1-A7B3A700F941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6A1B0E-18D5-5D06-8D74-6DB1BD8C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52DC2-3039-7094-3BFA-47167E50B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CAB-5918-48FD-A9A5-3717B1A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9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9F5A-DA9B-3396-1D13-C070364A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CA09E-F004-E491-F035-4BC95A606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4E40B-F856-317B-A0E0-D5F370EDE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40110-EDE9-94DA-ECED-FFCE5CDD8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8034-189F-453C-8CA1-A7B3A700F941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D29A7-893E-EB46-8C63-AEC2EAB2F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14D92-E7E4-EC8C-F9A1-8F3B5C8C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CAB-5918-48FD-A9A5-3717B1A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4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7724F-7B33-689A-C5B9-9D61C87A9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9B8FA0-3B75-3FE1-7045-BB93CFEC84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1DBB2-BAE4-7EAA-9634-2738CFFA8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C3398-62F4-8553-DDE4-10C386D03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8034-189F-453C-8CA1-A7B3A700F941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EAB20-DAAD-EDEB-D2A7-FA18EADBE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A1F8D-C9F4-D3C6-2917-D3234E81F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CAB-5918-48FD-A9A5-3717B1A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4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81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68A3D-0663-F703-789D-FEBC112A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AF02C-1608-D7CA-5F3D-8F1F67C13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E7986-B6DB-7DBD-9B76-A63FDA9F9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98034-189F-453C-8CA1-A7B3A700F941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B4980-17E7-9734-BAB6-53EA19A46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DEB1D-94F5-793A-9955-DBB9F767E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DFCAB-5918-48FD-A9A5-3717B1A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8.svg"/><Relationship Id="rId7" Type="http://schemas.openxmlformats.org/officeDocument/2006/relationships/diagramColors" Target="../diagrams/colors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85EA3-F06E-69EC-7293-4589C48EC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4363" y="1122136"/>
            <a:ext cx="4161802" cy="172175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CHARITABLE GAMING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57BC67-B7A2-1293-BF1D-556C4F9BD19C}"/>
              </a:ext>
            </a:extLst>
          </p:cNvPr>
          <p:cNvGrpSpPr/>
          <p:nvPr/>
        </p:nvGrpSpPr>
        <p:grpSpPr>
          <a:xfrm>
            <a:off x="-2318897" y="-446107"/>
            <a:ext cx="6840644" cy="7418643"/>
            <a:chOff x="-2318897" y="-446107"/>
            <a:chExt cx="6840644" cy="7418643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6B0FA269-ED78-7D36-3EA9-276BC0FA1C8C}"/>
                </a:ext>
              </a:extLst>
            </p:cNvPr>
            <p:cNvSpPr/>
            <p:nvPr/>
          </p:nvSpPr>
          <p:spPr>
            <a:xfrm>
              <a:off x="-2318897" y="-446107"/>
              <a:ext cx="6592798" cy="74186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A6D3EF52-FC1A-C53E-AFDC-030241447BDF}"/>
                </a:ext>
              </a:extLst>
            </p:cNvPr>
            <p:cNvSpPr/>
            <p:nvPr/>
          </p:nvSpPr>
          <p:spPr>
            <a:xfrm>
              <a:off x="3865752" y="174175"/>
              <a:ext cx="655995" cy="90015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657B123-034D-262F-0848-8656A032A389}"/>
              </a:ext>
            </a:extLst>
          </p:cNvPr>
          <p:cNvGrpSpPr/>
          <p:nvPr/>
        </p:nvGrpSpPr>
        <p:grpSpPr>
          <a:xfrm>
            <a:off x="-2804027" y="-437582"/>
            <a:ext cx="6950708" cy="7418643"/>
            <a:chOff x="-2804027" y="-437582"/>
            <a:chExt cx="6950708" cy="741864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E33D374B-01B9-3561-EDE6-BD1E62DC2AF4}"/>
                </a:ext>
              </a:extLst>
            </p:cNvPr>
            <p:cNvSpPr/>
            <p:nvPr/>
          </p:nvSpPr>
          <p:spPr>
            <a:xfrm>
              <a:off x="-2804027" y="-437582"/>
              <a:ext cx="6592798" cy="741864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C9BEBAA9-9EBA-07E8-B0B4-4E07B185A33A}"/>
                </a:ext>
              </a:extLst>
            </p:cNvPr>
            <p:cNvSpPr/>
            <p:nvPr/>
          </p:nvSpPr>
          <p:spPr>
            <a:xfrm>
              <a:off x="3584822" y="1035053"/>
              <a:ext cx="561859" cy="90015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8DFF84B-FD19-DD76-BADC-3BB3BFEBCEE6}"/>
              </a:ext>
            </a:extLst>
          </p:cNvPr>
          <p:cNvGrpSpPr/>
          <p:nvPr/>
        </p:nvGrpSpPr>
        <p:grpSpPr>
          <a:xfrm>
            <a:off x="-3300496" y="-437582"/>
            <a:ext cx="6895663" cy="7418643"/>
            <a:chOff x="-3300496" y="-437582"/>
            <a:chExt cx="6895663" cy="7418643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732B39B-27DC-8124-B8E0-F7318B8E8455}"/>
                </a:ext>
              </a:extLst>
            </p:cNvPr>
            <p:cNvSpPr/>
            <p:nvPr/>
          </p:nvSpPr>
          <p:spPr>
            <a:xfrm>
              <a:off x="-3300496" y="-437582"/>
              <a:ext cx="6592798" cy="741864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7B6DBB73-58F1-3707-7411-0EF786B721AD}"/>
                </a:ext>
              </a:extLst>
            </p:cNvPr>
            <p:cNvSpPr/>
            <p:nvPr/>
          </p:nvSpPr>
          <p:spPr>
            <a:xfrm>
              <a:off x="3037697" y="1943735"/>
              <a:ext cx="557470" cy="90015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7B06DD1-D857-C613-485A-F7DD89450F86}"/>
              </a:ext>
            </a:extLst>
          </p:cNvPr>
          <p:cNvGrpSpPr/>
          <p:nvPr/>
        </p:nvGrpSpPr>
        <p:grpSpPr>
          <a:xfrm>
            <a:off x="-3796965" y="-424624"/>
            <a:ext cx="6843750" cy="7418643"/>
            <a:chOff x="-3796965" y="-424624"/>
            <a:chExt cx="6843750" cy="7418643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4567231C-0469-E5D2-7754-F50C4E88CF5B}"/>
                </a:ext>
              </a:extLst>
            </p:cNvPr>
            <p:cNvSpPr/>
            <p:nvPr/>
          </p:nvSpPr>
          <p:spPr>
            <a:xfrm>
              <a:off x="-3796965" y="-424624"/>
              <a:ext cx="6592798" cy="741864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9676745E-D428-6DB9-D3DD-86F0129B1F35}"/>
                </a:ext>
              </a:extLst>
            </p:cNvPr>
            <p:cNvSpPr/>
            <p:nvPr/>
          </p:nvSpPr>
          <p:spPr>
            <a:xfrm>
              <a:off x="2495953" y="2843892"/>
              <a:ext cx="550832" cy="90015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44E0B8F-5037-8C93-3CD1-9CD5384923D1}"/>
              </a:ext>
            </a:extLst>
          </p:cNvPr>
          <p:cNvSpPr txBox="1"/>
          <p:nvPr/>
        </p:nvSpPr>
        <p:spPr>
          <a:xfrm>
            <a:off x="5142065" y="3429000"/>
            <a:ext cx="47696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GAMES OF CHANCE (GOC) OPERATOR RENEWAL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388099B-B1C0-FFF9-407D-017BBDA71DCD}"/>
              </a:ext>
            </a:extLst>
          </p:cNvPr>
          <p:cNvGrpSpPr/>
          <p:nvPr/>
        </p:nvGrpSpPr>
        <p:grpSpPr>
          <a:xfrm>
            <a:off x="-4243279" y="-424624"/>
            <a:ext cx="6881970" cy="7418643"/>
            <a:chOff x="-4243279" y="-424624"/>
            <a:chExt cx="6881970" cy="7418643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8E9442F0-C81E-1231-D3A0-B8082802F4ED}"/>
                </a:ext>
              </a:extLst>
            </p:cNvPr>
            <p:cNvSpPr/>
            <p:nvPr/>
          </p:nvSpPr>
          <p:spPr>
            <a:xfrm>
              <a:off x="-4243279" y="-424624"/>
              <a:ext cx="6592798" cy="74186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A527559E-6A24-37DA-986B-CF157F18785D}"/>
                </a:ext>
              </a:extLst>
            </p:cNvPr>
            <p:cNvSpPr/>
            <p:nvPr/>
          </p:nvSpPr>
          <p:spPr>
            <a:xfrm>
              <a:off x="1714504" y="3717425"/>
              <a:ext cx="924187" cy="90015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630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597B66D-6F1A-D3A4-5506-18C1C87A3207}"/>
              </a:ext>
            </a:extLst>
          </p:cNvPr>
          <p:cNvGrpSpPr/>
          <p:nvPr/>
        </p:nvGrpSpPr>
        <p:grpSpPr>
          <a:xfrm>
            <a:off x="-2804027" y="-437582"/>
            <a:ext cx="6950708" cy="7418643"/>
            <a:chOff x="-2804027" y="-437582"/>
            <a:chExt cx="6950708" cy="7418643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F3A48247-A8B7-9F69-141C-7E3CC5F06760}"/>
                </a:ext>
              </a:extLst>
            </p:cNvPr>
            <p:cNvSpPr/>
            <p:nvPr/>
          </p:nvSpPr>
          <p:spPr>
            <a:xfrm>
              <a:off x="-2804027" y="-437582"/>
              <a:ext cx="6592798" cy="741864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FB7BCD56-649D-2117-9757-A62297F99CAD}"/>
                </a:ext>
              </a:extLst>
            </p:cNvPr>
            <p:cNvSpPr/>
            <p:nvPr/>
          </p:nvSpPr>
          <p:spPr>
            <a:xfrm>
              <a:off x="3584822" y="1035053"/>
              <a:ext cx="561859" cy="90015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6DE63D-761B-5EF2-5C27-741CFA41B53B}"/>
              </a:ext>
            </a:extLst>
          </p:cNvPr>
          <p:cNvGrpSpPr/>
          <p:nvPr/>
        </p:nvGrpSpPr>
        <p:grpSpPr>
          <a:xfrm>
            <a:off x="-3300496" y="-437582"/>
            <a:ext cx="6895663" cy="7418643"/>
            <a:chOff x="-3300496" y="-437582"/>
            <a:chExt cx="6895663" cy="7418643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4C419E71-8AEA-9B77-E60D-A3CE2CC3B22D}"/>
                </a:ext>
              </a:extLst>
            </p:cNvPr>
            <p:cNvSpPr/>
            <p:nvPr/>
          </p:nvSpPr>
          <p:spPr>
            <a:xfrm>
              <a:off x="-3300496" y="-437582"/>
              <a:ext cx="6592798" cy="741864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B55A7B3E-CAD9-6722-2FC0-DD4DEEC2A605}"/>
                </a:ext>
              </a:extLst>
            </p:cNvPr>
            <p:cNvSpPr/>
            <p:nvPr/>
          </p:nvSpPr>
          <p:spPr>
            <a:xfrm>
              <a:off x="3037697" y="1943735"/>
              <a:ext cx="557470" cy="90015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74C45B0-FEE5-07C4-7659-3B78A4097BEB}"/>
              </a:ext>
            </a:extLst>
          </p:cNvPr>
          <p:cNvGrpSpPr/>
          <p:nvPr/>
        </p:nvGrpSpPr>
        <p:grpSpPr>
          <a:xfrm>
            <a:off x="-3796965" y="-424624"/>
            <a:ext cx="6843750" cy="7418643"/>
            <a:chOff x="-3796965" y="-424624"/>
            <a:chExt cx="6843750" cy="7418643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455D9B1D-EE60-C3F3-40E6-866171B1EF7A}"/>
                </a:ext>
              </a:extLst>
            </p:cNvPr>
            <p:cNvSpPr/>
            <p:nvPr/>
          </p:nvSpPr>
          <p:spPr>
            <a:xfrm>
              <a:off x="-3796965" y="-424624"/>
              <a:ext cx="6592798" cy="741864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46B1F273-0C46-93D4-AFE9-641528A7CB15}"/>
                </a:ext>
              </a:extLst>
            </p:cNvPr>
            <p:cNvSpPr/>
            <p:nvPr/>
          </p:nvSpPr>
          <p:spPr>
            <a:xfrm>
              <a:off x="2495953" y="2843892"/>
              <a:ext cx="550832" cy="90015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4769CC-BE12-6ED3-F03E-20FAD88E038B}"/>
              </a:ext>
            </a:extLst>
          </p:cNvPr>
          <p:cNvGrpSpPr/>
          <p:nvPr/>
        </p:nvGrpSpPr>
        <p:grpSpPr>
          <a:xfrm>
            <a:off x="-4243279" y="-424624"/>
            <a:ext cx="6881970" cy="7418643"/>
            <a:chOff x="-4243279" y="-424624"/>
            <a:chExt cx="6881970" cy="7418643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22FF4F37-BF77-DD41-F0CE-339A01D71096}"/>
                </a:ext>
              </a:extLst>
            </p:cNvPr>
            <p:cNvSpPr/>
            <p:nvPr/>
          </p:nvSpPr>
          <p:spPr>
            <a:xfrm>
              <a:off x="-4243279" y="-424624"/>
              <a:ext cx="6592798" cy="74186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DDCF6DC3-AB05-D230-4CCE-11C96916D46C}"/>
                </a:ext>
              </a:extLst>
            </p:cNvPr>
            <p:cNvSpPr/>
            <p:nvPr/>
          </p:nvSpPr>
          <p:spPr>
            <a:xfrm>
              <a:off x="1714504" y="3717425"/>
              <a:ext cx="924187" cy="90015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6" name="Content Placeholder 25" descr="A document with text and images&#10;&#10;Description automatically generated">
            <a:extLst>
              <a:ext uri="{FF2B5EF4-FFF2-40B4-BE49-F238E27FC236}">
                <a16:creationId xmlns:a16="http://schemas.microsoft.com/office/drawing/2014/main" id="{6C8E889B-492B-B06F-0B3E-B92FD38BB1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329" y="1968164"/>
            <a:ext cx="3364739" cy="4351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2BFE19AB-23A3-7E4A-89F5-612C13473FE7}"/>
              </a:ext>
            </a:extLst>
          </p:cNvPr>
          <p:cNvGrpSpPr/>
          <p:nvPr/>
        </p:nvGrpSpPr>
        <p:grpSpPr>
          <a:xfrm>
            <a:off x="-2417208" y="-560643"/>
            <a:ext cx="14801549" cy="7418643"/>
            <a:chOff x="-2306027" y="-446107"/>
            <a:chExt cx="6805425" cy="7418643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DC55E44D-C769-E8C6-7884-816EB957CA5F}"/>
                </a:ext>
              </a:extLst>
            </p:cNvPr>
            <p:cNvSpPr/>
            <p:nvPr/>
          </p:nvSpPr>
          <p:spPr>
            <a:xfrm>
              <a:off x="-2306027" y="-446107"/>
              <a:ext cx="6613947" cy="74186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BF7305EA-B672-2796-51D0-6E929D2FAEBD}"/>
                </a:ext>
              </a:extLst>
            </p:cNvPr>
            <p:cNvSpPr/>
            <p:nvPr/>
          </p:nvSpPr>
          <p:spPr>
            <a:xfrm>
              <a:off x="4214155" y="237608"/>
              <a:ext cx="285243" cy="90015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70BAD9E-EB80-1513-7DD5-17F70D067199}"/>
              </a:ext>
            </a:extLst>
          </p:cNvPr>
          <p:cNvGrpSpPr/>
          <p:nvPr/>
        </p:nvGrpSpPr>
        <p:grpSpPr>
          <a:xfrm>
            <a:off x="-2678220" y="-449406"/>
            <a:ext cx="6950708" cy="7418643"/>
            <a:chOff x="-2804027" y="-437582"/>
            <a:chExt cx="6950708" cy="7418643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37DC6666-BA3D-5119-C17C-5B3851002DB8}"/>
                </a:ext>
              </a:extLst>
            </p:cNvPr>
            <p:cNvSpPr/>
            <p:nvPr/>
          </p:nvSpPr>
          <p:spPr>
            <a:xfrm>
              <a:off x="-2804027" y="-437582"/>
              <a:ext cx="6592798" cy="741864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44F927B3-3479-3715-BBDD-6FC0AA341C3C}"/>
                </a:ext>
              </a:extLst>
            </p:cNvPr>
            <p:cNvSpPr/>
            <p:nvPr/>
          </p:nvSpPr>
          <p:spPr>
            <a:xfrm>
              <a:off x="3584822" y="1035053"/>
              <a:ext cx="561859" cy="90015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D53C12C-320C-1918-6B41-CE0AFF268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2056" y="185617"/>
            <a:ext cx="5123748" cy="132556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GAMES OF CHANCE (GOC) </a:t>
            </a:r>
            <a:b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OPERATOR RENEWAL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ED6C366-9409-0D08-7308-CDEB1B95F907}"/>
              </a:ext>
            </a:extLst>
          </p:cNvPr>
          <p:cNvGrpSpPr/>
          <p:nvPr/>
        </p:nvGrpSpPr>
        <p:grpSpPr>
          <a:xfrm>
            <a:off x="-3174689" y="-449406"/>
            <a:ext cx="6895663" cy="7418643"/>
            <a:chOff x="-3300496" y="-437582"/>
            <a:chExt cx="6895663" cy="7418643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F2233B0D-F2D0-A698-E403-C67D0F894369}"/>
                </a:ext>
              </a:extLst>
            </p:cNvPr>
            <p:cNvSpPr/>
            <p:nvPr/>
          </p:nvSpPr>
          <p:spPr>
            <a:xfrm>
              <a:off x="-3300496" y="-437582"/>
              <a:ext cx="6592798" cy="741864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DE207164-9085-6837-3C36-22077A392FF4}"/>
                </a:ext>
              </a:extLst>
            </p:cNvPr>
            <p:cNvSpPr/>
            <p:nvPr/>
          </p:nvSpPr>
          <p:spPr>
            <a:xfrm>
              <a:off x="3037697" y="1943735"/>
              <a:ext cx="557470" cy="90015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1552E3B-35B4-0102-19F4-C792CAF241DF}"/>
              </a:ext>
            </a:extLst>
          </p:cNvPr>
          <p:cNvGrpSpPr/>
          <p:nvPr/>
        </p:nvGrpSpPr>
        <p:grpSpPr>
          <a:xfrm>
            <a:off x="-3671158" y="-436448"/>
            <a:ext cx="6843750" cy="7418643"/>
            <a:chOff x="-3796965" y="-424624"/>
            <a:chExt cx="6843750" cy="7418643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45BC8AF4-9891-83B0-7600-0EE6EBEACBBC}"/>
                </a:ext>
              </a:extLst>
            </p:cNvPr>
            <p:cNvSpPr/>
            <p:nvPr/>
          </p:nvSpPr>
          <p:spPr>
            <a:xfrm>
              <a:off x="-3796965" y="-424624"/>
              <a:ext cx="6592798" cy="741864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E2F9DE24-39C5-A3D6-9B64-FCD772F29B38}"/>
                </a:ext>
              </a:extLst>
            </p:cNvPr>
            <p:cNvSpPr/>
            <p:nvPr/>
          </p:nvSpPr>
          <p:spPr>
            <a:xfrm>
              <a:off x="2495953" y="2843892"/>
              <a:ext cx="550832" cy="90015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" name="Picture 27" descr="A close-up of a form&#10;&#10;Description automatically generated">
            <a:extLst>
              <a:ext uri="{FF2B5EF4-FFF2-40B4-BE49-F238E27FC236}">
                <a16:creationId xmlns:a16="http://schemas.microsoft.com/office/drawing/2014/main" id="{D116275B-589B-3335-5B3F-F443918EA2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478" y="1807003"/>
            <a:ext cx="3215290" cy="43786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AC29936B-0031-5D72-0E61-8DCD164BCC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099475"/>
              </p:ext>
            </p:extLst>
          </p:nvPr>
        </p:nvGraphicFramePr>
        <p:xfrm>
          <a:off x="4618104" y="3341102"/>
          <a:ext cx="2738503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1" name="Diagram 30">
            <a:extLst>
              <a:ext uri="{FF2B5EF4-FFF2-40B4-BE49-F238E27FC236}">
                <a16:creationId xmlns:a16="http://schemas.microsoft.com/office/drawing/2014/main" id="{FFDB0D4C-D928-03E2-5BE6-4865EC66F9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0426133"/>
              </p:ext>
            </p:extLst>
          </p:nvPr>
        </p:nvGraphicFramePr>
        <p:xfrm>
          <a:off x="4606134" y="1816642"/>
          <a:ext cx="2762445" cy="147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45" name="Group 44">
            <a:extLst>
              <a:ext uri="{FF2B5EF4-FFF2-40B4-BE49-F238E27FC236}">
                <a16:creationId xmlns:a16="http://schemas.microsoft.com/office/drawing/2014/main" id="{B9F68A71-9DA2-9289-D74F-3EBCEAE224D5}"/>
              </a:ext>
            </a:extLst>
          </p:cNvPr>
          <p:cNvGrpSpPr/>
          <p:nvPr/>
        </p:nvGrpSpPr>
        <p:grpSpPr>
          <a:xfrm>
            <a:off x="-4117472" y="-436448"/>
            <a:ext cx="6881970" cy="7418643"/>
            <a:chOff x="-4243279" y="-424624"/>
            <a:chExt cx="6881970" cy="7418643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B976D455-C411-127D-22B6-CEBA3B57C413}"/>
                </a:ext>
              </a:extLst>
            </p:cNvPr>
            <p:cNvSpPr/>
            <p:nvPr/>
          </p:nvSpPr>
          <p:spPr>
            <a:xfrm>
              <a:off x="-4243279" y="-424624"/>
              <a:ext cx="6592798" cy="74186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944D9844-0DCA-DFD0-B0DA-B3D60B662C1F}"/>
                </a:ext>
              </a:extLst>
            </p:cNvPr>
            <p:cNvSpPr/>
            <p:nvPr/>
          </p:nvSpPr>
          <p:spPr>
            <a:xfrm>
              <a:off x="1714504" y="3717425"/>
              <a:ext cx="924187" cy="90015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554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AD15116E-A979-BD78-CAD2-E0F2320032F0}"/>
              </a:ext>
            </a:extLst>
          </p:cNvPr>
          <p:cNvGrpSpPr/>
          <p:nvPr/>
        </p:nvGrpSpPr>
        <p:grpSpPr>
          <a:xfrm>
            <a:off x="-2292878" y="-400976"/>
            <a:ext cx="14636650" cy="7418643"/>
            <a:chOff x="-2292878" y="-400976"/>
            <a:chExt cx="14636650" cy="7418643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283ABC59-D46C-5F60-4998-4D87AEAFC9F1}"/>
                </a:ext>
              </a:extLst>
            </p:cNvPr>
            <p:cNvSpPr/>
            <p:nvPr/>
          </p:nvSpPr>
          <p:spPr>
            <a:xfrm>
              <a:off x="-2292878" y="-400976"/>
              <a:ext cx="14385091" cy="74186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B27E92A-68E3-08BD-C15F-AD873EF61BFF}"/>
                </a:ext>
              </a:extLst>
            </p:cNvPr>
            <p:cNvSpPr/>
            <p:nvPr/>
          </p:nvSpPr>
          <p:spPr>
            <a:xfrm>
              <a:off x="11658382" y="183453"/>
              <a:ext cx="685390" cy="90015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7CF51D4-1771-242E-A16A-C721B18E061E}"/>
              </a:ext>
            </a:extLst>
          </p:cNvPr>
          <p:cNvGrpSpPr/>
          <p:nvPr/>
        </p:nvGrpSpPr>
        <p:grpSpPr>
          <a:xfrm>
            <a:off x="-2580094" y="-412800"/>
            <a:ext cx="14541939" cy="7418643"/>
            <a:chOff x="-2748045" y="-437582"/>
            <a:chExt cx="15360622" cy="7418643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2EFD75A1-2247-09E5-74DC-947CE8AE6C20}"/>
                </a:ext>
              </a:extLst>
            </p:cNvPr>
            <p:cNvSpPr/>
            <p:nvPr/>
          </p:nvSpPr>
          <p:spPr>
            <a:xfrm>
              <a:off x="-2748045" y="-437582"/>
              <a:ext cx="15066649" cy="741864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6F59613A-872F-BDAC-D28C-24BF7F3EC21A}"/>
                </a:ext>
              </a:extLst>
            </p:cNvPr>
            <p:cNvSpPr/>
            <p:nvPr/>
          </p:nvSpPr>
          <p:spPr>
            <a:xfrm>
              <a:off x="11328550" y="1031754"/>
              <a:ext cx="1284027" cy="90015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AB084CE-5CCA-C149-8100-D2BFC275CA98}"/>
              </a:ext>
            </a:extLst>
          </p:cNvPr>
          <p:cNvGrpSpPr/>
          <p:nvPr/>
        </p:nvGrpSpPr>
        <p:grpSpPr>
          <a:xfrm>
            <a:off x="-3300496" y="-437582"/>
            <a:ext cx="6895663" cy="7418643"/>
            <a:chOff x="-3300496" y="-437582"/>
            <a:chExt cx="6895663" cy="7418643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3B272B3-A9C6-817F-9C1D-D94EABF5DECC}"/>
                </a:ext>
              </a:extLst>
            </p:cNvPr>
            <p:cNvSpPr/>
            <p:nvPr/>
          </p:nvSpPr>
          <p:spPr>
            <a:xfrm>
              <a:off x="-3300496" y="-437582"/>
              <a:ext cx="6592798" cy="741864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197948F-5F4E-22EF-AC6D-B6139017726E}"/>
                </a:ext>
              </a:extLst>
            </p:cNvPr>
            <p:cNvSpPr/>
            <p:nvPr/>
          </p:nvSpPr>
          <p:spPr>
            <a:xfrm>
              <a:off x="3037697" y="1943735"/>
              <a:ext cx="557470" cy="90015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AC06379-93B7-23EB-03E1-6AC1929167D9}"/>
              </a:ext>
            </a:extLst>
          </p:cNvPr>
          <p:cNvGrpSpPr/>
          <p:nvPr/>
        </p:nvGrpSpPr>
        <p:grpSpPr>
          <a:xfrm>
            <a:off x="-3796965" y="-424624"/>
            <a:ext cx="6843750" cy="7418643"/>
            <a:chOff x="-3796965" y="-424624"/>
            <a:chExt cx="6843750" cy="7418643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D63893A9-6F96-A373-AD36-F371C9008025}"/>
                </a:ext>
              </a:extLst>
            </p:cNvPr>
            <p:cNvSpPr/>
            <p:nvPr/>
          </p:nvSpPr>
          <p:spPr>
            <a:xfrm>
              <a:off x="-3796965" y="-424624"/>
              <a:ext cx="6592798" cy="741864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DE09AD6-F6D0-D577-09C6-33FB4510D251}"/>
                </a:ext>
              </a:extLst>
            </p:cNvPr>
            <p:cNvSpPr/>
            <p:nvPr/>
          </p:nvSpPr>
          <p:spPr>
            <a:xfrm>
              <a:off x="2495953" y="2843892"/>
              <a:ext cx="550832" cy="90015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E097B9B-92B8-FF13-5204-37547F0AC294}"/>
              </a:ext>
            </a:extLst>
          </p:cNvPr>
          <p:cNvGrpSpPr/>
          <p:nvPr/>
        </p:nvGrpSpPr>
        <p:grpSpPr>
          <a:xfrm>
            <a:off x="-4243279" y="-424624"/>
            <a:ext cx="6881970" cy="7418643"/>
            <a:chOff x="-4243279" y="-424624"/>
            <a:chExt cx="6881970" cy="7418643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3C776DF4-E547-97A4-A2D9-CBF83E076611}"/>
                </a:ext>
              </a:extLst>
            </p:cNvPr>
            <p:cNvSpPr/>
            <p:nvPr/>
          </p:nvSpPr>
          <p:spPr>
            <a:xfrm>
              <a:off x="-4243279" y="-424624"/>
              <a:ext cx="6592798" cy="74186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1057C6E-0CB8-50A3-033A-3396AA1DB6C4}"/>
                </a:ext>
              </a:extLst>
            </p:cNvPr>
            <p:cNvSpPr/>
            <p:nvPr/>
          </p:nvSpPr>
          <p:spPr>
            <a:xfrm>
              <a:off x="1714504" y="3717425"/>
              <a:ext cx="924187" cy="90015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27CFF47-D42B-C728-1D07-17D2FB6F800F}"/>
              </a:ext>
            </a:extLst>
          </p:cNvPr>
          <p:cNvSpPr txBox="1"/>
          <p:nvPr/>
        </p:nvSpPr>
        <p:spPr>
          <a:xfrm>
            <a:off x="4308920" y="282792"/>
            <a:ext cx="5143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GAMES OF CHANCE (GOC) OPERATOR RENEWAL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SECTIONS 1 &amp; 2</a:t>
            </a:r>
          </a:p>
        </p:txBody>
      </p:sp>
      <p:pic>
        <p:nvPicPr>
          <p:cNvPr id="22" name="Picture 21" descr="A close-up of a registration form&#10;&#10;Description automatically generated">
            <a:extLst>
              <a:ext uri="{FF2B5EF4-FFF2-40B4-BE49-F238E27FC236}">
                <a16:creationId xmlns:a16="http://schemas.microsoft.com/office/drawing/2014/main" id="{B8689119-AEC7-CDF2-1A37-58A22A776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920" y="1903170"/>
            <a:ext cx="5668166" cy="1829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4" name="Diagram 23">
            <a:extLst>
              <a:ext uri="{FF2B5EF4-FFF2-40B4-BE49-F238E27FC236}">
                <a16:creationId xmlns:a16="http://schemas.microsoft.com/office/drawing/2014/main" id="{352293A5-BA35-3426-B659-B3DB9DCF25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5286646"/>
              </p:ext>
            </p:extLst>
          </p:nvPr>
        </p:nvGraphicFramePr>
        <p:xfrm>
          <a:off x="3991558" y="3877641"/>
          <a:ext cx="6211825" cy="2623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1" name="Group 30">
            <a:extLst>
              <a:ext uri="{FF2B5EF4-FFF2-40B4-BE49-F238E27FC236}">
                <a16:creationId xmlns:a16="http://schemas.microsoft.com/office/drawing/2014/main" id="{365CBBA6-93FB-02CC-6B0E-A710EB6AE7D7}"/>
              </a:ext>
            </a:extLst>
          </p:cNvPr>
          <p:cNvGrpSpPr/>
          <p:nvPr/>
        </p:nvGrpSpPr>
        <p:grpSpPr>
          <a:xfrm>
            <a:off x="-3174689" y="-449406"/>
            <a:ext cx="6895663" cy="7418643"/>
            <a:chOff x="-3300496" y="-437582"/>
            <a:chExt cx="6895663" cy="7418643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2DD25FAA-E27D-7662-9926-8AB30D35DB76}"/>
                </a:ext>
              </a:extLst>
            </p:cNvPr>
            <p:cNvSpPr/>
            <p:nvPr/>
          </p:nvSpPr>
          <p:spPr>
            <a:xfrm>
              <a:off x="-3300496" y="-437582"/>
              <a:ext cx="6592798" cy="741864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21B9388B-92E4-0D95-6F60-6EFDDB249C43}"/>
                </a:ext>
              </a:extLst>
            </p:cNvPr>
            <p:cNvSpPr/>
            <p:nvPr/>
          </p:nvSpPr>
          <p:spPr>
            <a:xfrm>
              <a:off x="3037697" y="1943735"/>
              <a:ext cx="557470" cy="90015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6F1BF48-8A18-AF50-0EAB-885B0C546D9A}"/>
              </a:ext>
            </a:extLst>
          </p:cNvPr>
          <p:cNvGrpSpPr/>
          <p:nvPr/>
        </p:nvGrpSpPr>
        <p:grpSpPr>
          <a:xfrm>
            <a:off x="-3671158" y="-436448"/>
            <a:ext cx="6843750" cy="7418643"/>
            <a:chOff x="-3796965" y="-424624"/>
            <a:chExt cx="6843750" cy="7418643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C9C59135-1F2F-79B5-374A-F7E5C9E121DB}"/>
                </a:ext>
              </a:extLst>
            </p:cNvPr>
            <p:cNvSpPr/>
            <p:nvPr/>
          </p:nvSpPr>
          <p:spPr>
            <a:xfrm>
              <a:off x="-3796965" y="-424624"/>
              <a:ext cx="6592798" cy="741864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CAD7F732-6500-BCA7-43D9-7542A3981B80}"/>
                </a:ext>
              </a:extLst>
            </p:cNvPr>
            <p:cNvSpPr/>
            <p:nvPr/>
          </p:nvSpPr>
          <p:spPr>
            <a:xfrm>
              <a:off x="2495953" y="2843892"/>
              <a:ext cx="550832" cy="90015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1BD9035-4D36-09C9-327F-7AEEADC29298}"/>
              </a:ext>
            </a:extLst>
          </p:cNvPr>
          <p:cNvGrpSpPr/>
          <p:nvPr/>
        </p:nvGrpSpPr>
        <p:grpSpPr>
          <a:xfrm>
            <a:off x="-4117472" y="-436448"/>
            <a:ext cx="6881970" cy="7418643"/>
            <a:chOff x="-4243279" y="-424624"/>
            <a:chExt cx="6881970" cy="7418643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0E199ABA-0132-58FA-C160-8E0AA8C698AC}"/>
                </a:ext>
              </a:extLst>
            </p:cNvPr>
            <p:cNvSpPr/>
            <p:nvPr/>
          </p:nvSpPr>
          <p:spPr>
            <a:xfrm>
              <a:off x="-4243279" y="-424624"/>
              <a:ext cx="6592798" cy="74186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CC772CFA-3A8B-1E0D-05C2-A06484906DF5}"/>
                </a:ext>
              </a:extLst>
            </p:cNvPr>
            <p:cNvSpPr/>
            <p:nvPr/>
          </p:nvSpPr>
          <p:spPr>
            <a:xfrm>
              <a:off x="1714504" y="3717425"/>
              <a:ext cx="924187" cy="90015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328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1095F95-92AD-E811-4E7F-BADE1D6E9784}"/>
              </a:ext>
            </a:extLst>
          </p:cNvPr>
          <p:cNvGrpSpPr/>
          <p:nvPr/>
        </p:nvGrpSpPr>
        <p:grpSpPr>
          <a:xfrm>
            <a:off x="-2292878" y="-400976"/>
            <a:ext cx="14636650" cy="7418643"/>
            <a:chOff x="-2292878" y="-400976"/>
            <a:chExt cx="14636650" cy="7418643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AA1C5FE-3D5C-4E16-5366-363B3C5F01E9}"/>
                </a:ext>
              </a:extLst>
            </p:cNvPr>
            <p:cNvSpPr/>
            <p:nvPr/>
          </p:nvSpPr>
          <p:spPr>
            <a:xfrm>
              <a:off x="-2292878" y="-400976"/>
              <a:ext cx="14385091" cy="74186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10754AA8-CC7A-0378-3FB9-2406CC004FF7}"/>
                </a:ext>
              </a:extLst>
            </p:cNvPr>
            <p:cNvSpPr/>
            <p:nvPr/>
          </p:nvSpPr>
          <p:spPr>
            <a:xfrm>
              <a:off x="11658382" y="183453"/>
              <a:ext cx="685390" cy="90015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E29D89-F679-9A4C-218B-730E69F4A123}"/>
              </a:ext>
            </a:extLst>
          </p:cNvPr>
          <p:cNvGrpSpPr/>
          <p:nvPr/>
        </p:nvGrpSpPr>
        <p:grpSpPr>
          <a:xfrm>
            <a:off x="-2580094" y="-412800"/>
            <a:ext cx="14541939" cy="7418643"/>
            <a:chOff x="-2748045" y="-437582"/>
            <a:chExt cx="15360622" cy="7418643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8F402FE4-5548-2993-FBBD-05D69EACD990}"/>
                </a:ext>
              </a:extLst>
            </p:cNvPr>
            <p:cNvSpPr/>
            <p:nvPr/>
          </p:nvSpPr>
          <p:spPr>
            <a:xfrm>
              <a:off x="-2748045" y="-437582"/>
              <a:ext cx="15066649" cy="741864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B6E1FBA-A932-5042-B6D2-80E0C1706375}"/>
                </a:ext>
              </a:extLst>
            </p:cNvPr>
            <p:cNvSpPr/>
            <p:nvPr/>
          </p:nvSpPr>
          <p:spPr>
            <a:xfrm>
              <a:off x="11328550" y="1031754"/>
              <a:ext cx="1284027" cy="90015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B640B52-C1B7-5124-79E0-F3E3AFEDF2D3}"/>
              </a:ext>
            </a:extLst>
          </p:cNvPr>
          <p:cNvGrpSpPr/>
          <p:nvPr/>
        </p:nvGrpSpPr>
        <p:grpSpPr>
          <a:xfrm>
            <a:off x="-3300495" y="-437582"/>
            <a:ext cx="14828510" cy="7418643"/>
            <a:chOff x="-3300496" y="-437582"/>
            <a:chExt cx="6714276" cy="7418643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1A49EBD6-F0CC-D0B7-C4BA-7585E5C11746}"/>
                </a:ext>
              </a:extLst>
            </p:cNvPr>
            <p:cNvSpPr/>
            <p:nvPr/>
          </p:nvSpPr>
          <p:spPr>
            <a:xfrm>
              <a:off x="-3300496" y="-437582"/>
              <a:ext cx="6592798" cy="741864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F732BE1-5094-C65F-CB3A-5D3E5F4FAC47}"/>
                </a:ext>
              </a:extLst>
            </p:cNvPr>
            <p:cNvSpPr/>
            <p:nvPr/>
          </p:nvSpPr>
          <p:spPr>
            <a:xfrm>
              <a:off x="3170824" y="1943735"/>
              <a:ext cx="242956" cy="90015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2036084-5F7A-499B-A060-FF67CA26AF34}"/>
              </a:ext>
            </a:extLst>
          </p:cNvPr>
          <p:cNvGrpSpPr/>
          <p:nvPr/>
        </p:nvGrpSpPr>
        <p:grpSpPr>
          <a:xfrm>
            <a:off x="-3796965" y="-424624"/>
            <a:ext cx="6843750" cy="7418643"/>
            <a:chOff x="-3796965" y="-424624"/>
            <a:chExt cx="6843750" cy="7418643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C9F2C24-6F1D-FAAA-7411-0E3A99A6587D}"/>
                </a:ext>
              </a:extLst>
            </p:cNvPr>
            <p:cNvSpPr/>
            <p:nvPr/>
          </p:nvSpPr>
          <p:spPr>
            <a:xfrm>
              <a:off x="-3796965" y="-424624"/>
              <a:ext cx="6592798" cy="741864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0DE02A14-0D65-868E-8DD1-273E1E98D457}"/>
                </a:ext>
              </a:extLst>
            </p:cNvPr>
            <p:cNvSpPr/>
            <p:nvPr/>
          </p:nvSpPr>
          <p:spPr>
            <a:xfrm>
              <a:off x="2495953" y="2843892"/>
              <a:ext cx="550832" cy="90015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E91B87C-0022-99D3-4021-8C993E9544E6}"/>
              </a:ext>
            </a:extLst>
          </p:cNvPr>
          <p:cNvGrpSpPr/>
          <p:nvPr/>
        </p:nvGrpSpPr>
        <p:grpSpPr>
          <a:xfrm>
            <a:off x="-4243279" y="-424624"/>
            <a:ext cx="6881970" cy="7418643"/>
            <a:chOff x="-4243279" y="-424624"/>
            <a:chExt cx="6881970" cy="7418643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7C5C369-E748-0A8D-DCED-36A65B967024}"/>
                </a:ext>
              </a:extLst>
            </p:cNvPr>
            <p:cNvSpPr/>
            <p:nvPr/>
          </p:nvSpPr>
          <p:spPr>
            <a:xfrm>
              <a:off x="-4243279" y="-424624"/>
              <a:ext cx="6592798" cy="74186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6D9BC440-FE10-C0FE-001F-5078A42AA9B1}"/>
                </a:ext>
              </a:extLst>
            </p:cNvPr>
            <p:cNvSpPr/>
            <p:nvPr/>
          </p:nvSpPr>
          <p:spPr>
            <a:xfrm>
              <a:off x="1714504" y="3717425"/>
              <a:ext cx="924187" cy="90015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5764E029-7145-5680-C814-A4F62EB4A01D}"/>
              </a:ext>
            </a:extLst>
          </p:cNvPr>
          <p:cNvSpPr txBox="1"/>
          <p:nvPr/>
        </p:nvSpPr>
        <p:spPr>
          <a:xfrm>
            <a:off x="3292303" y="-63550"/>
            <a:ext cx="530433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GAMES OF CHANCE (GOC) </a:t>
            </a:r>
          </a:p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OPERATOR RENEWAL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SECTIONS 3 &amp; 4</a:t>
            </a:r>
          </a:p>
        </p:txBody>
      </p:sp>
      <p:pic>
        <p:nvPicPr>
          <p:cNvPr id="24" name="Picture 23" descr="A close-up of a document&#10;&#10;Description automatically generated">
            <a:extLst>
              <a:ext uri="{FF2B5EF4-FFF2-40B4-BE49-F238E27FC236}">
                <a16:creationId xmlns:a16="http://schemas.microsoft.com/office/drawing/2014/main" id="{060D3083-A7BA-E6C6-9A2E-5E8580FB3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565" y="3319005"/>
            <a:ext cx="5304333" cy="2840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1E3C26A2-8344-393C-71D3-FC1691ED8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3197187"/>
              </p:ext>
            </p:extLst>
          </p:nvPr>
        </p:nvGraphicFramePr>
        <p:xfrm>
          <a:off x="3367954" y="1492052"/>
          <a:ext cx="5716222" cy="2036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5E3263D6-CC35-2569-20D2-03A8269AE5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5040707"/>
              </p:ext>
            </p:extLst>
          </p:nvPr>
        </p:nvGraphicFramePr>
        <p:xfrm>
          <a:off x="8275668" y="2535104"/>
          <a:ext cx="2828587" cy="3948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46C74181-5538-82B1-EC01-1AB98E1922C6}"/>
              </a:ext>
            </a:extLst>
          </p:cNvPr>
          <p:cNvSpPr txBox="1"/>
          <p:nvPr/>
        </p:nvSpPr>
        <p:spPr>
          <a:xfrm>
            <a:off x="8720871" y="5526043"/>
            <a:ext cx="1903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Confirmation of Employment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3A8F140-BABA-3406-19EC-E2300BD13CD4}"/>
              </a:ext>
            </a:extLst>
          </p:cNvPr>
          <p:cNvGrpSpPr/>
          <p:nvPr/>
        </p:nvGrpSpPr>
        <p:grpSpPr>
          <a:xfrm>
            <a:off x="-3671158" y="-436448"/>
            <a:ext cx="6843750" cy="7418643"/>
            <a:chOff x="-3796965" y="-424624"/>
            <a:chExt cx="6843750" cy="7418643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1C67F76A-8DCD-F308-EA06-9F8B0D374866}"/>
                </a:ext>
              </a:extLst>
            </p:cNvPr>
            <p:cNvSpPr/>
            <p:nvPr/>
          </p:nvSpPr>
          <p:spPr>
            <a:xfrm>
              <a:off x="-3796965" y="-424624"/>
              <a:ext cx="6592798" cy="741864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4752DE02-5133-4320-93CF-B5733E2E4B24}"/>
                </a:ext>
              </a:extLst>
            </p:cNvPr>
            <p:cNvSpPr/>
            <p:nvPr/>
          </p:nvSpPr>
          <p:spPr>
            <a:xfrm>
              <a:off x="2495953" y="2843892"/>
              <a:ext cx="550832" cy="90015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25E5A9D-6AA4-410C-8635-D2F4BE2D7B6E}"/>
              </a:ext>
            </a:extLst>
          </p:cNvPr>
          <p:cNvGrpSpPr/>
          <p:nvPr/>
        </p:nvGrpSpPr>
        <p:grpSpPr>
          <a:xfrm>
            <a:off x="-4117472" y="-436448"/>
            <a:ext cx="6881970" cy="7418643"/>
            <a:chOff x="-4243279" y="-424624"/>
            <a:chExt cx="6881970" cy="7418643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3E0895C3-4EA6-5A49-8302-BF3B262EFFE2}"/>
                </a:ext>
              </a:extLst>
            </p:cNvPr>
            <p:cNvSpPr/>
            <p:nvPr/>
          </p:nvSpPr>
          <p:spPr>
            <a:xfrm>
              <a:off x="-4243279" y="-424624"/>
              <a:ext cx="6592798" cy="74186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B37AEE04-00B8-66DB-A430-F05733008DD3}"/>
                </a:ext>
              </a:extLst>
            </p:cNvPr>
            <p:cNvSpPr/>
            <p:nvPr/>
          </p:nvSpPr>
          <p:spPr>
            <a:xfrm>
              <a:off x="1714504" y="3717425"/>
              <a:ext cx="924187" cy="90015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02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9C87D18-09C5-0E5F-A797-B84BAD1EBC6D}"/>
              </a:ext>
            </a:extLst>
          </p:cNvPr>
          <p:cNvGrpSpPr/>
          <p:nvPr/>
        </p:nvGrpSpPr>
        <p:grpSpPr>
          <a:xfrm>
            <a:off x="-2292878" y="-400976"/>
            <a:ext cx="14636650" cy="7418643"/>
            <a:chOff x="-2292878" y="-400976"/>
            <a:chExt cx="14636650" cy="7418643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C5A8C514-2F34-7112-F9C3-E77984A2C22C}"/>
                </a:ext>
              </a:extLst>
            </p:cNvPr>
            <p:cNvSpPr/>
            <p:nvPr/>
          </p:nvSpPr>
          <p:spPr>
            <a:xfrm>
              <a:off x="-2292878" y="-400976"/>
              <a:ext cx="14385091" cy="74186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4BEF482E-1A7D-98E5-8CD4-AEBCDB83341C}"/>
                </a:ext>
              </a:extLst>
            </p:cNvPr>
            <p:cNvSpPr/>
            <p:nvPr/>
          </p:nvSpPr>
          <p:spPr>
            <a:xfrm>
              <a:off x="11658382" y="183453"/>
              <a:ext cx="685390" cy="90015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82A062-35C0-BE08-2B65-3536520C89DD}"/>
              </a:ext>
            </a:extLst>
          </p:cNvPr>
          <p:cNvGrpSpPr/>
          <p:nvPr/>
        </p:nvGrpSpPr>
        <p:grpSpPr>
          <a:xfrm>
            <a:off x="-2580094" y="-412800"/>
            <a:ext cx="14541939" cy="7418643"/>
            <a:chOff x="-2748045" y="-437582"/>
            <a:chExt cx="15360622" cy="7418643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613A0173-0150-F157-7D6D-9EE13D29D416}"/>
                </a:ext>
              </a:extLst>
            </p:cNvPr>
            <p:cNvSpPr/>
            <p:nvPr/>
          </p:nvSpPr>
          <p:spPr>
            <a:xfrm>
              <a:off x="-2748045" y="-437582"/>
              <a:ext cx="15066649" cy="741864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531AE8C-38B6-0CED-972D-433F8B9FA59D}"/>
                </a:ext>
              </a:extLst>
            </p:cNvPr>
            <p:cNvSpPr/>
            <p:nvPr/>
          </p:nvSpPr>
          <p:spPr>
            <a:xfrm>
              <a:off x="11328550" y="1031754"/>
              <a:ext cx="1284027" cy="90015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B5F548D-51C2-5D9E-8E0D-D607FD1F6E15}"/>
              </a:ext>
            </a:extLst>
          </p:cNvPr>
          <p:cNvGrpSpPr/>
          <p:nvPr/>
        </p:nvGrpSpPr>
        <p:grpSpPr>
          <a:xfrm>
            <a:off x="-3300495" y="-437582"/>
            <a:ext cx="14828510" cy="7418643"/>
            <a:chOff x="-3300496" y="-437582"/>
            <a:chExt cx="6714276" cy="7418643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62E0731E-FD98-EC3C-2FB2-4A58236E6693}"/>
                </a:ext>
              </a:extLst>
            </p:cNvPr>
            <p:cNvSpPr/>
            <p:nvPr/>
          </p:nvSpPr>
          <p:spPr>
            <a:xfrm>
              <a:off x="-3300496" y="-437582"/>
              <a:ext cx="6592798" cy="741864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BB2B9D89-CB0E-4A2D-523B-DB2F09CCA8D2}"/>
                </a:ext>
              </a:extLst>
            </p:cNvPr>
            <p:cNvSpPr/>
            <p:nvPr/>
          </p:nvSpPr>
          <p:spPr>
            <a:xfrm>
              <a:off x="3170824" y="1943735"/>
              <a:ext cx="242956" cy="90015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2E60C9A-2AE6-7F1D-8A67-4A58EE6FA993}"/>
              </a:ext>
            </a:extLst>
          </p:cNvPr>
          <p:cNvGrpSpPr/>
          <p:nvPr/>
        </p:nvGrpSpPr>
        <p:grpSpPr>
          <a:xfrm>
            <a:off x="-3796965" y="-424624"/>
            <a:ext cx="14952897" cy="7418643"/>
            <a:chOff x="-3796965" y="-424624"/>
            <a:chExt cx="6706675" cy="7418643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F4C47E93-B130-5F11-FEA7-F20D08EA29B5}"/>
                </a:ext>
              </a:extLst>
            </p:cNvPr>
            <p:cNvSpPr/>
            <p:nvPr/>
          </p:nvSpPr>
          <p:spPr>
            <a:xfrm>
              <a:off x="-3796965" y="-424624"/>
              <a:ext cx="6592798" cy="741864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4934489B-CA10-F907-0AEC-782E19CC0696}"/>
                </a:ext>
              </a:extLst>
            </p:cNvPr>
            <p:cNvSpPr/>
            <p:nvPr/>
          </p:nvSpPr>
          <p:spPr>
            <a:xfrm>
              <a:off x="2695149" y="2834618"/>
              <a:ext cx="214561" cy="90015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6696C8D-A8ED-C418-A71D-1D70C3B3F83B}"/>
              </a:ext>
            </a:extLst>
          </p:cNvPr>
          <p:cNvGrpSpPr/>
          <p:nvPr/>
        </p:nvGrpSpPr>
        <p:grpSpPr>
          <a:xfrm>
            <a:off x="-4243279" y="-424624"/>
            <a:ext cx="6881970" cy="7418643"/>
            <a:chOff x="-4243279" y="-424624"/>
            <a:chExt cx="6881970" cy="7418643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AF078A4-7126-F84A-4AED-C894A906408E}"/>
                </a:ext>
              </a:extLst>
            </p:cNvPr>
            <p:cNvSpPr/>
            <p:nvPr/>
          </p:nvSpPr>
          <p:spPr>
            <a:xfrm>
              <a:off x="-4243279" y="-424624"/>
              <a:ext cx="6592798" cy="74186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F78DDA20-D97C-2C98-C963-F50EB49C61AA}"/>
                </a:ext>
              </a:extLst>
            </p:cNvPr>
            <p:cNvSpPr/>
            <p:nvPr/>
          </p:nvSpPr>
          <p:spPr>
            <a:xfrm>
              <a:off x="1714504" y="3717425"/>
              <a:ext cx="924187" cy="90015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9768B1A-ED29-BE0B-E215-6D3607ED83C2}"/>
              </a:ext>
            </a:extLst>
          </p:cNvPr>
          <p:cNvSpPr txBox="1"/>
          <p:nvPr/>
        </p:nvSpPr>
        <p:spPr>
          <a:xfrm>
            <a:off x="3377658" y="344946"/>
            <a:ext cx="537394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GAMES OF CHANCE (GOC) </a:t>
            </a:r>
          </a:p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OPERATOR RENEWAL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SECTION 5</a:t>
            </a:r>
          </a:p>
        </p:txBody>
      </p:sp>
      <p:pic>
        <p:nvPicPr>
          <p:cNvPr id="17" name="Picture 16" descr="A close-up of a card&#10;&#10;Description automatically generated">
            <a:extLst>
              <a:ext uri="{FF2B5EF4-FFF2-40B4-BE49-F238E27FC236}">
                <a16:creationId xmlns:a16="http://schemas.microsoft.com/office/drawing/2014/main" id="{090EFD12-A8A9-0745-0841-4D0D4DE0DB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337" y="2322387"/>
            <a:ext cx="6744355" cy="2213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4D29C46-F588-163D-24ED-47B67B344051}"/>
              </a:ext>
            </a:extLst>
          </p:cNvPr>
          <p:cNvSpPr txBox="1"/>
          <p:nvPr/>
        </p:nvSpPr>
        <p:spPr>
          <a:xfrm>
            <a:off x="4405092" y="4943745"/>
            <a:ext cx="4441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Carefully read the attestation before signing </a:t>
            </a:r>
          </a:p>
        </p:txBody>
      </p:sp>
      <p:pic>
        <p:nvPicPr>
          <p:cNvPr id="20" name="Picture 19" descr="A sign with a arrow pointing down&#10;&#10;Description automatically generated">
            <a:extLst>
              <a:ext uri="{FF2B5EF4-FFF2-40B4-BE49-F238E27FC236}">
                <a16:creationId xmlns:a16="http://schemas.microsoft.com/office/drawing/2014/main" id="{F2D3BC8B-580F-E755-4136-80D0CF56CA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88939">
            <a:off x="2707629" y="3132430"/>
            <a:ext cx="1096777" cy="109677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3283D0D9-1733-914E-CBF3-3CA00ECBCDF1}"/>
              </a:ext>
            </a:extLst>
          </p:cNvPr>
          <p:cNvGrpSpPr/>
          <p:nvPr/>
        </p:nvGrpSpPr>
        <p:grpSpPr>
          <a:xfrm>
            <a:off x="-4117472" y="-436448"/>
            <a:ext cx="6881970" cy="7418643"/>
            <a:chOff x="-4243279" y="-424624"/>
            <a:chExt cx="6881970" cy="7418643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6275A166-56D0-83F6-36E9-F49C30932C3F}"/>
                </a:ext>
              </a:extLst>
            </p:cNvPr>
            <p:cNvSpPr/>
            <p:nvPr/>
          </p:nvSpPr>
          <p:spPr>
            <a:xfrm>
              <a:off x="-4243279" y="-424624"/>
              <a:ext cx="6592798" cy="74186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AFDF16E7-0808-2B8F-A79E-6279C73E9084}"/>
                </a:ext>
              </a:extLst>
            </p:cNvPr>
            <p:cNvSpPr/>
            <p:nvPr/>
          </p:nvSpPr>
          <p:spPr>
            <a:xfrm>
              <a:off x="1714504" y="3717425"/>
              <a:ext cx="924187" cy="90015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1145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464A591-05BC-490E-670E-A40DCB286A1C}"/>
              </a:ext>
            </a:extLst>
          </p:cNvPr>
          <p:cNvGrpSpPr/>
          <p:nvPr/>
        </p:nvGrpSpPr>
        <p:grpSpPr>
          <a:xfrm>
            <a:off x="-2292878" y="-400976"/>
            <a:ext cx="14636650" cy="7418643"/>
            <a:chOff x="-2292878" y="-400976"/>
            <a:chExt cx="14636650" cy="7418643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1AD6416A-E6B5-97B3-C5BE-404453737242}"/>
                </a:ext>
              </a:extLst>
            </p:cNvPr>
            <p:cNvSpPr/>
            <p:nvPr/>
          </p:nvSpPr>
          <p:spPr>
            <a:xfrm>
              <a:off x="-2292878" y="-400976"/>
              <a:ext cx="14385091" cy="74186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662EF8BE-FB19-20AC-D691-697C1B413324}"/>
                </a:ext>
              </a:extLst>
            </p:cNvPr>
            <p:cNvSpPr/>
            <p:nvPr/>
          </p:nvSpPr>
          <p:spPr>
            <a:xfrm>
              <a:off x="11658382" y="183453"/>
              <a:ext cx="685390" cy="90015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A9E59FE-F100-19AA-9C9A-05F73F0DF333}"/>
              </a:ext>
            </a:extLst>
          </p:cNvPr>
          <p:cNvGrpSpPr/>
          <p:nvPr/>
        </p:nvGrpSpPr>
        <p:grpSpPr>
          <a:xfrm>
            <a:off x="-2580094" y="-412800"/>
            <a:ext cx="14541939" cy="7418643"/>
            <a:chOff x="-2748045" y="-437582"/>
            <a:chExt cx="15360622" cy="7418643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9CD59F82-10A6-AD9A-C2D7-7DFD5DBA6049}"/>
                </a:ext>
              </a:extLst>
            </p:cNvPr>
            <p:cNvSpPr/>
            <p:nvPr/>
          </p:nvSpPr>
          <p:spPr>
            <a:xfrm>
              <a:off x="-2748045" y="-437582"/>
              <a:ext cx="15066649" cy="7418643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9696225A-727A-4103-6A9C-2B8A769DA299}"/>
                </a:ext>
              </a:extLst>
            </p:cNvPr>
            <p:cNvSpPr/>
            <p:nvPr/>
          </p:nvSpPr>
          <p:spPr>
            <a:xfrm>
              <a:off x="11328550" y="1031754"/>
              <a:ext cx="1284027" cy="90015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96C2AA7-8320-4EC9-FCF0-3B2C80C9F680}"/>
              </a:ext>
            </a:extLst>
          </p:cNvPr>
          <p:cNvGrpSpPr/>
          <p:nvPr/>
        </p:nvGrpSpPr>
        <p:grpSpPr>
          <a:xfrm>
            <a:off x="-3300495" y="-437582"/>
            <a:ext cx="14828510" cy="7418643"/>
            <a:chOff x="-3300496" y="-437582"/>
            <a:chExt cx="6714276" cy="7418643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1E19F47D-0EE3-8B32-7D7A-13EFF86884E2}"/>
                </a:ext>
              </a:extLst>
            </p:cNvPr>
            <p:cNvSpPr/>
            <p:nvPr/>
          </p:nvSpPr>
          <p:spPr>
            <a:xfrm>
              <a:off x="-3300496" y="-437582"/>
              <a:ext cx="6592798" cy="741864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04B145E2-9AED-A16A-BD80-9A079A4698DD}"/>
                </a:ext>
              </a:extLst>
            </p:cNvPr>
            <p:cNvSpPr/>
            <p:nvPr/>
          </p:nvSpPr>
          <p:spPr>
            <a:xfrm>
              <a:off x="3170824" y="1943735"/>
              <a:ext cx="242956" cy="90015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1808CD9-FF41-8648-3D28-A8BC6268B891}"/>
              </a:ext>
            </a:extLst>
          </p:cNvPr>
          <p:cNvGrpSpPr/>
          <p:nvPr/>
        </p:nvGrpSpPr>
        <p:grpSpPr>
          <a:xfrm>
            <a:off x="-3796965" y="-424624"/>
            <a:ext cx="14952897" cy="7418643"/>
            <a:chOff x="-3796965" y="-424624"/>
            <a:chExt cx="6706675" cy="7418643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DBB7AB9E-1C97-3258-ED20-2D8975D3A70E}"/>
                </a:ext>
              </a:extLst>
            </p:cNvPr>
            <p:cNvSpPr/>
            <p:nvPr/>
          </p:nvSpPr>
          <p:spPr>
            <a:xfrm>
              <a:off x="-3796965" y="-424624"/>
              <a:ext cx="6592798" cy="741864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7060B546-379B-D4C3-BE00-22CE3CB0CCA6}"/>
                </a:ext>
              </a:extLst>
            </p:cNvPr>
            <p:cNvSpPr/>
            <p:nvPr/>
          </p:nvSpPr>
          <p:spPr>
            <a:xfrm>
              <a:off x="2695149" y="2834618"/>
              <a:ext cx="214561" cy="90015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08D61A6-00FA-3C02-B266-D8D0542BE3E0}"/>
              </a:ext>
            </a:extLst>
          </p:cNvPr>
          <p:cNvGrpSpPr/>
          <p:nvPr/>
        </p:nvGrpSpPr>
        <p:grpSpPr>
          <a:xfrm>
            <a:off x="-4243280" y="-424624"/>
            <a:ext cx="14989533" cy="7418643"/>
            <a:chOff x="-4243279" y="-424624"/>
            <a:chExt cx="6718631" cy="7418643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A4AB4F9F-1B5B-1F1B-0FAA-1E5AB14EB4F1}"/>
                </a:ext>
              </a:extLst>
            </p:cNvPr>
            <p:cNvSpPr/>
            <p:nvPr/>
          </p:nvSpPr>
          <p:spPr>
            <a:xfrm>
              <a:off x="-4243279" y="-424624"/>
              <a:ext cx="6592798" cy="74186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DB2EFC3E-D172-E3B4-1B84-9F05E3373813}"/>
                </a:ext>
              </a:extLst>
            </p:cNvPr>
            <p:cNvSpPr/>
            <p:nvPr/>
          </p:nvSpPr>
          <p:spPr>
            <a:xfrm>
              <a:off x="2249270" y="3734775"/>
              <a:ext cx="226082" cy="90015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4CA6D3A-9AA8-42C2-9FDE-9324650B2583}"/>
              </a:ext>
            </a:extLst>
          </p:cNvPr>
          <p:cNvSpPr txBox="1"/>
          <p:nvPr/>
        </p:nvSpPr>
        <p:spPr>
          <a:xfrm>
            <a:off x="1289963" y="4661675"/>
            <a:ext cx="8321845" cy="92333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6200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1"/>
            <a:tileRect/>
          </a:gra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FEES</a:t>
            </a:r>
          </a:p>
        </p:txBody>
      </p:sp>
      <p:pic>
        <p:nvPicPr>
          <p:cNvPr id="12" name="Graphic 11" descr="Money">
            <a:extLst>
              <a:ext uri="{FF2B5EF4-FFF2-40B4-BE49-F238E27FC236}">
                <a16:creationId xmlns:a16="http://schemas.microsoft.com/office/drawing/2014/main" id="{483BED3A-040B-E546-1EC0-9ED2C4B03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94690" y="5504323"/>
            <a:ext cx="1120274" cy="1120274"/>
          </a:xfrm>
          <a:prstGeom prst="rect">
            <a:avLst/>
          </a:prstGeom>
        </p:spPr>
      </p:pic>
      <p:graphicFrame>
        <p:nvGraphicFramePr>
          <p:cNvPr id="18" name="Content Placeholder 3">
            <a:extLst>
              <a:ext uri="{FF2B5EF4-FFF2-40B4-BE49-F238E27FC236}">
                <a16:creationId xmlns:a16="http://schemas.microsoft.com/office/drawing/2014/main" id="{921D1648-F8E7-2DA2-E445-5CA99CB332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183969"/>
              </p:ext>
            </p:extLst>
          </p:nvPr>
        </p:nvGraphicFramePr>
        <p:xfrm>
          <a:off x="2799826" y="379734"/>
          <a:ext cx="5769160" cy="4142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8387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239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CHARITABLE GAMING</vt:lpstr>
      <vt:lpstr>GAMES OF CHANCE (GOC)  OPERATOR RENEWAL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CHARITABLE GAMING</dc:title>
  <dc:creator>Laskey, Katelyn</dc:creator>
  <cp:lastModifiedBy>Laskey, Katelyn</cp:lastModifiedBy>
  <cp:revision>2</cp:revision>
  <dcterms:created xsi:type="dcterms:W3CDTF">2024-02-13T16:13:23Z</dcterms:created>
  <dcterms:modified xsi:type="dcterms:W3CDTF">2024-02-14T17:06:48Z</dcterms:modified>
</cp:coreProperties>
</file>