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63" r:id="rId6"/>
    <p:sldId id="258" r:id="rId7"/>
    <p:sldId id="265" r:id="rId8"/>
    <p:sldId id="264" r:id="rId9"/>
    <p:sldId id="267" r:id="rId10"/>
    <p:sldId id="257" r:id="rId11"/>
    <p:sldId id="260" r:id="rId12"/>
    <p:sldId id="270" r:id="rId13"/>
    <p:sldId id="268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DA5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A869E-9D09-47EC-A036-D65A3B19377B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CD02B-9640-4E37-86F7-67B5F5EA9297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What does the room charge for rent?</a:t>
          </a:r>
        </a:p>
      </dgm:t>
    </dgm:pt>
    <dgm:pt modelId="{7648A7CD-56CF-40D4-A894-2985A90185C8}" type="parTrans" cxnId="{E582870F-A435-492C-A7C9-788BA31E1803}">
      <dgm:prSet/>
      <dgm:spPr/>
      <dgm:t>
        <a:bodyPr/>
        <a:lstStyle/>
        <a:p>
          <a:endParaRPr lang="en-US"/>
        </a:p>
      </dgm:t>
    </dgm:pt>
    <dgm:pt modelId="{2F4C98DD-FBA4-4EC2-B97B-39085C06F21F}" type="sibTrans" cxnId="{E582870F-A435-492C-A7C9-788BA31E180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7A4C4012-3619-4490-A0B6-649C677DAD99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Is there a waiting list for charities?</a:t>
          </a:r>
        </a:p>
      </dgm:t>
    </dgm:pt>
    <dgm:pt modelId="{9F086FC4-7BC9-4F56-AC74-BB3299D34C73}" type="parTrans" cxnId="{3BE39C15-20B0-4890-8F5B-2D672D1C9918}">
      <dgm:prSet/>
      <dgm:spPr/>
      <dgm:t>
        <a:bodyPr/>
        <a:lstStyle/>
        <a:p>
          <a:endParaRPr lang="en-US"/>
        </a:p>
      </dgm:t>
    </dgm:pt>
    <dgm:pt modelId="{64F4054F-9EE6-4F38-A152-D19B08672CE6}" type="sibTrans" cxnId="{3BE39C15-20B0-4890-8F5B-2D672D1C9918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60B98F43-456B-4118-AF3B-B57B06DAB9D5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Can the game room offer the full 16 days?</a:t>
          </a:r>
        </a:p>
      </dgm:t>
    </dgm:pt>
    <dgm:pt modelId="{739FECA9-DBEB-42D8-9E16-771F162745CB}" type="parTrans" cxnId="{F7884439-E170-48C0-91FD-FAFA121B7218}">
      <dgm:prSet/>
      <dgm:spPr/>
      <dgm:t>
        <a:bodyPr/>
        <a:lstStyle/>
        <a:p>
          <a:endParaRPr lang="en-US"/>
        </a:p>
      </dgm:t>
    </dgm:pt>
    <dgm:pt modelId="{1EA80547-1FCF-4EDF-B45C-4119722AB0A7}" type="sibTrans" cxnId="{F7884439-E170-48C0-91FD-FAFA121B7218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0E8E519B-3BDF-4193-84B5-7D104031A60C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What is expected of an organization?</a:t>
          </a:r>
        </a:p>
      </dgm:t>
    </dgm:pt>
    <dgm:pt modelId="{E31B92E2-0441-4B27-A507-7B29E3A3D274}" type="parTrans" cxnId="{C40C05B2-6F38-4AB8-A708-C3C9ACC9CD2E}">
      <dgm:prSet/>
      <dgm:spPr/>
      <dgm:t>
        <a:bodyPr/>
        <a:lstStyle/>
        <a:p>
          <a:endParaRPr lang="en-US"/>
        </a:p>
      </dgm:t>
    </dgm:pt>
    <dgm:pt modelId="{447B8979-6174-4F3A-ABC2-FA253D411AFB}" type="sibTrans" cxnId="{C40C05B2-6F38-4AB8-A708-C3C9ACC9CD2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149B5404-2F59-4645-8915-E542F0D3B506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What are the average funds received by a charitable organization?</a:t>
          </a:r>
        </a:p>
      </dgm:t>
    </dgm:pt>
    <dgm:pt modelId="{2452D421-4C0B-4960-868A-52D0EAE965B3}" type="parTrans" cxnId="{08E84603-C498-4A8B-91DD-3C4DB6C2A99B}">
      <dgm:prSet/>
      <dgm:spPr/>
      <dgm:t>
        <a:bodyPr/>
        <a:lstStyle/>
        <a:p>
          <a:endParaRPr lang="en-US"/>
        </a:p>
      </dgm:t>
    </dgm:pt>
    <dgm:pt modelId="{B01DF2E5-1F5D-42CE-B434-F46AE34C4EFC}" type="sibTrans" cxnId="{08E84603-C498-4A8B-91DD-3C4DB6C2A99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594DAD99-17D0-4892-ABCE-283E9E463BCB}">
      <dgm:prSet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800" dirty="0">
              <a:solidFill>
                <a:schemeClr val="accent6">
                  <a:lumMod val="50000"/>
                </a:schemeClr>
              </a:solidFill>
            </a:rPr>
            <a:t>Does the gaming location provide consulting services?</a:t>
          </a:r>
        </a:p>
      </dgm:t>
    </dgm:pt>
    <dgm:pt modelId="{657F5998-B321-464B-9A9C-3E1058C1174A}" type="parTrans" cxnId="{698AB52C-D717-4C5D-A34A-AB4E39F090CE}">
      <dgm:prSet/>
      <dgm:spPr/>
      <dgm:t>
        <a:bodyPr/>
        <a:lstStyle/>
        <a:p>
          <a:endParaRPr lang="en-US"/>
        </a:p>
      </dgm:t>
    </dgm:pt>
    <dgm:pt modelId="{D33D6D60-90EF-4FBC-AC9A-275E65583693}" type="sibTrans" cxnId="{698AB52C-D717-4C5D-A34A-AB4E39F090CE}">
      <dgm:prSet/>
      <dgm:spPr/>
      <dgm:t>
        <a:bodyPr/>
        <a:lstStyle/>
        <a:p>
          <a:endParaRPr lang="en-US"/>
        </a:p>
      </dgm:t>
    </dgm:pt>
    <dgm:pt modelId="{BA7AF77D-F427-416F-B5D3-D3885C09B325}" type="pres">
      <dgm:prSet presAssocID="{7AEA869E-9D09-47EC-A036-D65A3B19377B}" presName="diagram" presStyleCnt="0">
        <dgm:presLayoutVars>
          <dgm:dir/>
          <dgm:resizeHandles val="exact"/>
        </dgm:presLayoutVars>
      </dgm:prSet>
      <dgm:spPr/>
    </dgm:pt>
    <dgm:pt modelId="{5D66DD45-8C40-4C4D-A68C-4C58CDB8618B}" type="pres">
      <dgm:prSet presAssocID="{C2CCD02B-9640-4E37-86F7-67B5F5EA9297}" presName="node" presStyleLbl="node1" presStyleIdx="0" presStyleCnt="6" custLinFactNeighborX="1587" custLinFactNeighborY="3513">
        <dgm:presLayoutVars>
          <dgm:bulletEnabled val="1"/>
        </dgm:presLayoutVars>
      </dgm:prSet>
      <dgm:spPr/>
    </dgm:pt>
    <dgm:pt modelId="{F0475E20-0929-4CFB-9F93-D3284CBA9576}" type="pres">
      <dgm:prSet presAssocID="{2F4C98DD-FBA4-4EC2-B97B-39085C06F21F}" presName="sibTrans" presStyleLbl="sibTrans2D1" presStyleIdx="0" presStyleCnt="5"/>
      <dgm:spPr/>
    </dgm:pt>
    <dgm:pt modelId="{A741B41C-B4C7-4E7E-BEF9-80A4E03B1544}" type="pres">
      <dgm:prSet presAssocID="{2F4C98DD-FBA4-4EC2-B97B-39085C06F21F}" presName="connectorText" presStyleLbl="sibTrans2D1" presStyleIdx="0" presStyleCnt="5"/>
      <dgm:spPr/>
    </dgm:pt>
    <dgm:pt modelId="{A7E74CF1-C2A3-44A3-A9DE-1CF1CDFA8962}" type="pres">
      <dgm:prSet presAssocID="{7A4C4012-3619-4490-A0B6-649C677DAD99}" presName="node" presStyleLbl="node1" presStyleIdx="1" presStyleCnt="6" custLinFactNeighborX="1157" custLinFactNeighborY="3513">
        <dgm:presLayoutVars>
          <dgm:bulletEnabled val="1"/>
        </dgm:presLayoutVars>
      </dgm:prSet>
      <dgm:spPr/>
    </dgm:pt>
    <dgm:pt modelId="{137ED26B-126F-4E5C-9D70-A1FB6BBB5770}" type="pres">
      <dgm:prSet presAssocID="{64F4054F-9EE6-4F38-A152-D19B08672CE6}" presName="sibTrans" presStyleLbl="sibTrans2D1" presStyleIdx="1" presStyleCnt="5"/>
      <dgm:spPr/>
    </dgm:pt>
    <dgm:pt modelId="{105439B1-2ED9-4924-AE48-2197357FBF23}" type="pres">
      <dgm:prSet presAssocID="{64F4054F-9EE6-4F38-A152-D19B08672CE6}" presName="connectorText" presStyleLbl="sibTrans2D1" presStyleIdx="1" presStyleCnt="5"/>
      <dgm:spPr/>
    </dgm:pt>
    <dgm:pt modelId="{1E20844E-DF95-4A03-A995-9EF203A90A13}" type="pres">
      <dgm:prSet presAssocID="{60B98F43-456B-4118-AF3B-B57B06DAB9D5}" presName="node" presStyleLbl="node1" presStyleIdx="2" presStyleCnt="6" custLinFactNeighborX="2167" custLinFactNeighborY="3513">
        <dgm:presLayoutVars>
          <dgm:bulletEnabled val="1"/>
        </dgm:presLayoutVars>
      </dgm:prSet>
      <dgm:spPr/>
    </dgm:pt>
    <dgm:pt modelId="{DF33998F-4AAF-425C-8A3E-4B925AF95BF8}" type="pres">
      <dgm:prSet presAssocID="{1EA80547-1FCF-4EDF-B45C-4119722AB0A7}" presName="sibTrans" presStyleLbl="sibTrans2D1" presStyleIdx="2" presStyleCnt="5"/>
      <dgm:spPr/>
    </dgm:pt>
    <dgm:pt modelId="{E7A6E9C4-FBFC-41A3-91A8-7785930B7C31}" type="pres">
      <dgm:prSet presAssocID="{1EA80547-1FCF-4EDF-B45C-4119722AB0A7}" presName="connectorText" presStyleLbl="sibTrans2D1" presStyleIdx="2" presStyleCnt="5"/>
      <dgm:spPr/>
    </dgm:pt>
    <dgm:pt modelId="{B0128D85-9BD1-4AD9-AC5F-7D59D79D5895}" type="pres">
      <dgm:prSet presAssocID="{0E8E519B-3BDF-4193-84B5-7D104031A60C}" presName="node" presStyleLbl="node1" presStyleIdx="3" presStyleCnt="6" custLinFactNeighborX="793" custLinFactNeighborY="-13742">
        <dgm:presLayoutVars>
          <dgm:bulletEnabled val="1"/>
        </dgm:presLayoutVars>
      </dgm:prSet>
      <dgm:spPr/>
    </dgm:pt>
    <dgm:pt modelId="{0184D441-CE68-44A4-9A1D-F917AD8DF15E}" type="pres">
      <dgm:prSet presAssocID="{447B8979-6174-4F3A-ABC2-FA253D411AFB}" presName="sibTrans" presStyleLbl="sibTrans2D1" presStyleIdx="3" presStyleCnt="5"/>
      <dgm:spPr/>
    </dgm:pt>
    <dgm:pt modelId="{50449567-4871-46FB-A0F9-44C49A40C02E}" type="pres">
      <dgm:prSet presAssocID="{447B8979-6174-4F3A-ABC2-FA253D411AFB}" presName="connectorText" presStyleLbl="sibTrans2D1" presStyleIdx="3" presStyleCnt="5"/>
      <dgm:spPr/>
    </dgm:pt>
    <dgm:pt modelId="{567E5B36-EA8C-4DF1-8E50-3774136313E0}" type="pres">
      <dgm:prSet presAssocID="{149B5404-2F59-4645-8915-E542F0D3B506}" presName="node" presStyleLbl="node1" presStyleIdx="4" presStyleCnt="6" custLinFactNeighborX="0" custLinFactNeighborY="-12984">
        <dgm:presLayoutVars>
          <dgm:bulletEnabled val="1"/>
        </dgm:presLayoutVars>
      </dgm:prSet>
      <dgm:spPr/>
    </dgm:pt>
    <dgm:pt modelId="{4A438859-6205-4C7A-8F66-D24A608F5AC0}" type="pres">
      <dgm:prSet presAssocID="{B01DF2E5-1F5D-42CE-B434-F46AE34C4EFC}" presName="sibTrans" presStyleLbl="sibTrans2D1" presStyleIdx="4" presStyleCnt="5"/>
      <dgm:spPr/>
    </dgm:pt>
    <dgm:pt modelId="{06C68845-3CD6-4902-A7D4-34AC076CAD0E}" type="pres">
      <dgm:prSet presAssocID="{B01DF2E5-1F5D-42CE-B434-F46AE34C4EFC}" presName="connectorText" presStyleLbl="sibTrans2D1" presStyleIdx="4" presStyleCnt="5"/>
      <dgm:spPr/>
    </dgm:pt>
    <dgm:pt modelId="{C81F5D48-5BCE-4E37-BA82-BDCB1F6CA963}" type="pres">
      <dgm:prSet presAssocID="{594DAD99-17D0-4892-ABCE-283E9E463BCB}" presName="node" presStyleLbl="node1" presStyleIdx="5" presStyleCnt="6" custLinFactNeighborX="0" custLinFactNeighborY="-12984">
        <dgm:presLayoutVars>
          <dgm:bulletEnabled val="1"/>
        </dgm:presLayoutVars>
      </dgm:prSet>
      <dgm:spPr/>
    </dgm:pt>
  </dgm:ptLst>
  <dgm:cxnLst>
    <dgm:cxn modelId="{08E84603-C498-4A8B-91DD-3C4DB6C2A99B}" srcId="{7AEA869E-9D09-47EC-A036-D65A3B19377B}" destId="{149B5404-2F59-4645-8915-E542F0D3B506}" srcOrd="4" destOrd="0" parTransId="{2452D421-4C0B-4960-868A-52D0EAE965B3}" sibTransId="{B01DF2E5-1F5D-42CE-B434-F46AE34C4EFC}"/>
    <dgm:cxn modelId="{60A0CC04-8BDB-4298-B7A0-A5D3511DA7EF}" type="presOf" srcId="{447B8979-6174-4F3A-ABC2-FA253D411AFB}" destId="{50449567-4871-46FB-A0F9-44C49A40C02E}" srcOrd="1" destOrd="0" presId="urn:microsoft.com/office/officeart/2005/8/layout/process5"/>
    <dgm:cxn modelId="{E582870F-A435-492C-A7C9-788BA31E1803}" srcId="{7AEA869E-9D09-47EC-A036-D65A3B19377B}" destId="{C2CCD02B-9640-4E37-86F7-67B5F5EA9297}" srcOrd="0" destOrd="0" parTransId="{7648A7CD-56CF-40D4-A894-2985A90185C8}" sibTransId="{2F4C98DD-FBA4-4EC2-B97B-39085C06F21F}"/>
    <dgm:cxn modelId="{3BE39C15-20B0-4890-8F5B-2D672D1C9918}" srcId="{7AEA869E-9D09-47EC-A036-D65A3B19377B}" destId="{7A4C4012-3619-4490-A0B6-649C677DAD99}" srcOrd="1" destOrd="0" parTransId="{9F086FC4-7BC9-4F56-AC74-BB3299D34C73}" sibTransId="{64F4054F-9EE6-4F38-A152-D19B08672CE6}"/>
    <dgm:cxn modelId="{0817E21E-DFBF-4302-B416-0070E7642F3C}" type="presOf" srcId="{7AEA869E-9D09-47EC-A036-D65A3B19377B}" destId="{BA7AF77D-F427-416F-B5D3-D3885C09B325}" srcOrd="0" destOrd="0" presId="urn:microsoft.com/office/officeart/2005/8/layout/process5"/>
    <dgm:cxn modelId="{9CC99325-E379-43AA-93CD-BD0EBA042CB9}" type="presOf" srcId="{1EA80547-1FCF-4EDF-B45C-4119722AB0A7}" destId="{E7A6E9C4-FBFC-41A3-91A8-7785930B7C31}" srcOrd="1" destOrd="0" presId="urn:microsoft.com/office/officeart/2005/8/layout/process5"/>
    <dgm:cxn modelId="{BE905E27-59A5-47A9-9A04-AD0F6A93CDB4}" type="presOf" srcId="{1EA80547-1FCF-4EDF-B45C-4119722AB0A7}" destId="{DF33998F-4AAF-425C-8A3E-4B925AF95BF8}" srcOrd="0" destOrd="0" presId="urn:microsoft.com/office/officeart/2005/8/layout/process5"/>
    <dgm:cxn modelId="{698AB52C-D717-4C5D-A34A-AB4E39F090CE}" srcId="{7AEA869E-9D09-47EC-A036-D65A3B19377B}" destId="{594DAD99-17D0-4892-ABCE-283E9E463BCB}" srcOrd="5" destOrd="0" parTransId="{657F5998-B321-464B-9A9C-3E1058C1174A}" sibTransId="{D33D6D60-90EF-4FBC-AC9A-275E65583693}"/>
    <dgm:cxn modelId="{F7884439-E170-48C0-91FD-FAFA121B7218}" srcId="{7AEA869E-9D09-47EC-A036-D65A3B19377B}" destId="{60B98F43-456B-4118-AF3B-B57B06DAB9D5}" srcOrd="2" destOrd="0" parTransId="{739FECA9-DBEB-42D8-9E16-771F162745CB}" sibTransId="{1EA80547-1FCF-4EDF-B45C-4119722AB0A7}"/>
    <dgm:cxn modelId="{598F0C40-A22C-4603-A3B3-763132A83123}" type="presOf" srcId="{B01DF2E5-1F5D-42CE-B434-F46AE34C4EFC}" destId="{06C68845-3CD6-4902-A7D4-34AC076CAD0E}" srcOrd="1" destOrd="0" presId="urn:microsoft.com/office/officeart/2005/8/layout/process5"/>
    <dgm:cxn modelId="{AB056240-4C1F-4FFF-A73A-59C2CBBA754B}" type="presOf" srcId="{2F4C98DD-FBA4-4EC2-B97B-39085C06F21F}" destId="{F0475E20-0929-4CFB-9F93-D3284CBA9576}" srcOrd="0" destOrd="0" presId="urn:microsoft.com/office/officeart/2005/8/layout/process5"/>
    <dgm:cxn modelId="{EADA1F63-C167-40C9-87AB-F5500045358F}" type="presOf" srcId="{C2CCD02B-9640-4E37-86F7-67B5F5EA9297}" destId="{5D66DD45-8C40-4C4D-A68C-4C58CDB8618B}" srcOrd="0" destOrd="0" presId="urn:microsoft.com/office/officeart/2005/8/layout/process5"/>
    <dgm:cxn modelId="{9E0DD46A-3FEC-4BF0-84DF-AA7CE8ACFF8A}" type="presOf" srcId="{2F4C98DD-FBA4-4EC2-B97B-39085C06F21F}" destId="{A741B41C-B4C7-4E7E-BEF9-80A4E03B1544}" srcOrd="1" destOrd="0" presId="urn:microsoft.com/office/officeart/2005/8/layout/process5"/>
    <dgm:cxn modelId="{BF7AF480-8265-4171-8F25-4BC38F35FB22}" type="presOf" srcId="{0E8E519B-3BDF-4193-84B5-7D104031A60C}" destId="{B0128D85-9BD1-4AD9-AC5F-7D59D79D5895}" srcOrd="0" destOrd="0" presId="urn:microsoft.com/office/officeart/2005/8/layout/process5"/>
    <dgm:cxn modelId="{2B04BC85-F401-47FA-B739-5B47E037C0D0}" type="presOf" srcId="{7A4C4012-3619-4490-A0B6-649C677DAD99}" destId="{A7E74CF1-C2A3-44A3-A9DE-1CF1CDFA8962}" srcOrd="0" destOrd="0" presId="urn:microsoft.com/office/officeart/2005/8/layout/process5"/>
    <dgm:cxn modelId="{412ECCAC-42C6-4F67-AE19-99775138AB5D}" type="presOf" srcId="{60B98F43-456B-4118-AF3B-B57B06DAB9D5}" destId="{1E20844E-DF95-4A03-A995-9EF203A90A13}" srcOrd="0" destOrd="0" presId="urn:microsoft.com/office/officeart/2005/8/layout/process5"/>
    <dgm:cxn modelId="{91D742AF-AC25-4938-80E6-47610D17393E}" type="presOf" srcId="{447B8979-6174-4F3A-ABC2-FA253D411AFB}" destId="{0184D441-CE68-44A4-9A1D-F917AD8DF15E}" srcOrd="0" destOrd="0" presId="urn:microsoft.com/office/officeart/2005/8/layout/process5"/>
    <dgm:cxn modelId="{C40C05B2-6F38-4AB8-A708-C3C9ACC9CD2E}" srcId="{7AEA869E-9D09-47EC-A036-D65A3B19377B}" destId="{0E8E519B-3BDF-4193-84B5-7D104031A60C}" srcOrd="3" destOrd="0" parTransId="{E31B92E2-0441-4B27-A507-7B29E3A3D274}" sibTransId="{447B8979-6174-4F3A-ABC2-FA253D411AFB}"/>
    <dgm:cxn modelId="{849022C0-657E-4CF7-8288-7EF2AEEB09E5}" type="presOf" srcId="{594DAD99-17D0-4892-ABCE-283E9E463BCB}" destId="{C81F5D48-5BCE-4E37-BA82-BDCB1F6CA963}" srcOrd="0" destOrd="0" presId="urn:microsoft.com/office/officeart/2005/8/layout/process5"/>
    <dgm:cxn modelId="{1B1868C3-5D07-4250-9764-10887732EAB7}" type="presOf" srcId="{149B5404-2F59-4645-8915-E542F0D3B506}" destId="{567E5B36-EA8C-4DF1-8E50-3774136313E0}" srcOrd="0" destOrd="0" presId="urn:microsoft.com/office/officeart/2005/8/layout/process5"/>
    <dgm:cxn modelId="{B68680D4-C7E4-460C-ADC7-DDACE6C8879E}" type="presOf" srcId="{64F4054F-9EE6-4F38-A152-D19B08672CE6}" destId="{137ED26B-126F-4E5C-9D70-A1FB6BBB5770}" srcOrd="0" destOrd="0" presId="urn:microsoft.com/office/officeart/2005/8/layout/process5"/>
    <dgm:cxn modelId="{96D895EC-44D3-4AD7-9A0F-D799D113A3A2}" type="presOf" srcId="{64F4054F-9EE6-4F38-A152-D19B08672CE6}" destId="{105439B1-2ED9-4924-AE48-2197357FBF23}" srcOrd="1" destOrd="0" presId="urn:microsoft.com/office/officeart/2005/8/layout/process5"/>
    <dgm:cxn modelId="{1F557BF6-833E-4131-B578-292B1E6C79CC}" type="presOf" srcId="{B01DF2E5-1F5D-42CE-B434-F46AE34C4EFC}" destId="{4A438859-6205-4C7A-8F66-D24A608F5AC0}" srcOrd="0" destOrd="0" presId="urn:microsoft.com/office/officeart/2005/8/layout/process5"/>
    <dgm:cxn modelId="{EC5E9ABE-8627-4C69-8940-D5626C05F553}" type="presParOf" srcId="{BA7AF77D-F427-416F-B5D3-D3885C09B325}" destId="{5D66DD45-8C40-4C4D-A68C-4C58CDB8618B}" srcOrd="0" destOrd="0" presId="urn:microsoft.com/office/officeart/2005/8/layout/process5"/>
    <dgm:cxn modelId="{8A838834-6487-4FEE-98E6-179517DB9BA7}" type="presParOf" srcId="{BA7AF77D-F427-416F-B5D3-D3885C09B325}" destId="{F0475E20-0929-4CFB-9F93-D3284CBA9576}" srcOrd="1" destOrd="0" presId="urn:microsoft.com/office/officeart/2005/8/layout/process5"/>
    <dgm:cxn modelId="{515531DE-89CA-4ED3-BE07-67F5639A67C2}" type="presParOf" srcId="{F0475E20-0929-4CFB-9F93-D3284CBA9576}" destId="{A741B41C-B4C7-4E7E-BEF9-80A4E03B1544}" srcOrd="0" destOrd="0" presId="urn:microsoft.com/office/officeart/2005/8/layout/process5"/>
    <dgm:cxn modelId="{F5DFB548-0371-4981-AA5D-017D9473F445}" type="presParOf" srcId="{BA7AF77D-F427-416F-B5D3-D3885C09B325}" destId="{A7E74CF1-C2A3-44A3-A9DE-1CF1CDFA8962}" srcOrd="2" destOrd="0" presId="urn:microsoft.com/office/officeart/2005/8/layout/process5"/>
    <dgm:cxn modelId="{36DBEABB-7267-4773-92D4-4D4250F7CA28}" type="presParOf" srcId="{BA7AF77D-F427-416F-B5D3-D3885C09B325}" destId="{137ED26B-126F-4E5C-9D70-A1FB6BBB5770}" srcOrd="3" destOrd="0" presId="urn:microsoft.com/office/officeart/2005/8/layout/process5"/>
    <dgm:cxn modelId="{CCF6D23A-567A-4323-953E-2B93E2609856}" type="presParOf" srcId="{137ED26B-126F-4E5C-9D70-A1FB6BBB5770}" destId="{105439B1-2ED9-4924-AE48-2197357FBF23}" srcOrd="0" destOrd="0" presId="urn:microsoft.com/office/officeart/2005/8/layout/process5"/>
    <dgm:cxn modelId="{92E4F711-01C4-4BD1-8906-4F00E4D4654C}" type="presParOf" srcId="{BA7AF77D-F427-416F-B5D3-D3885C09B325}" destId="{1E20844E-DF95-4A03-A995-9EF203A90A13}" srcOrd="4" destOrd="0" presId="urn:microsoft.com/office/officeart/2005/8/layout/process5"/>
    <dgm:cxn modelId="{4763D255-D431-4AB5-8FCD-CCC4556E8EED}" type="presParOf" srcId="{BA7AF77D-F427-416F-B5D3-D3885C09B325}" destId="{DF33998F-4AAF-425C-8A3E-4B925AF95BF8}" srcOrd="5" destOrd="0" presId="urn:microsoft.com/office/officeart/2005/8/layout/process5"/>
    <dgm:cxn modelId="{E6D3C1DD-4067-46FF-93CC-5D2BB4733DB8}" type="presParOf" srcId="{DF33998F-4AAF-425C-8A3E-4B925AF95BF8}" destId="{E7A6E9C4-FBFC-41A3-91A8-7785930B7C31}" srcOrd="0" destOrd="0" presId="urn:microsoft.com/office/officeart/2005/8/layout/process5"/>
    <dgm:cxn modelId="{356450AB-E084-49B0-8C92-9609C969C60F}" type="presParOf" srcId="{BA7AF77D-F427-416F-B5D3-D3885C09B325}" destId="{B0128D85-9BD1-4AD9-AC5F-7D59D79D5895}" srcOrd="6" destOrd="0" presId="urn:microsoft.com/office/officeart/2005/8/layout/process5"/>
    <dgm:cxn modelId="{73AA017C-6358-4614-A667-8E56CD6D493B}" type="presParOf" srcId="{BA7AF77D-F427-416F-B5D3-D3885C09B325}" destId="{0184D441-CE68-44A4-9A1D-F917AD8DF15E}" srcOrd="7" destOrd="0" presId="urn:microsoft.com/office/officeart/2005/8/layout/process5"/>
    <dgm:cxn modelId="{EFDDC505-D444-4007-A96B-4F684BB915F2}" type="presParOf" srcId="{0184D441-CE68-44A4-9A1D-F917AD8DF15E}" destId="{50449567-4871-46FB-A0F9-44C49A40C02E}" srcOrd="0" destOrd="0" presId="urn:microsoft.com/office/officeart/2005/8/layout/process5"/>
    <dgm:cxn modelId="{169744E1-D526-4EF7-90FF-173165305E18}" type="presParOf" srcId="{BA7AF77D-F427-416F-B5D3-D3885C09B325}" destId="{567E5B36-EA8C-4DF1-8E50-3774136313E0}" srcOrd="8" destOrd="0" presId="urn:microsoft.com/office/officeart/2005/8/layout/process5"/>
    <dgm:cxn modelId="{EAEAA2AC-AADA-4C41-B78A-2465B4C451E8}" type="presParOf" srcId="{BA7AF77D-F427-416F-B5D3-D3885C09B325}" destId="{4A438859-6205-4C7A-8F66-D24A608F5AC0}" srcOrd="9" destOrd="0" presId="urn:microsoft.com/office/officeart/2005/8/layout/process5"/>
    <dgm:cxn modelId="{0E7B0741-698F-4C0A-B1B6-FFB2D5F592FC}" type="presParOf" srcId="{4A438859-6205-4C7A-8F66-D24A608F5AC0}" destId="{06C68845-3CD6-4902-A7D4-34AC076CAD0E}" srcOrd="0" destOrd="0" presId="urn:microsoft.com/office/officeart/2005/8/layout/process5"/>
    <dgm:cxn modelId="{DAA58A09-4D21-4336-9190-49CF13BD9D13}" type="presParOf" srcId="{BA7AF77D-F427-416F-B5D3-D3885C09B325}" destId="{C81F5D48-5BCE-4E37-BA82-BDCB1F6CA963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9D84B5-835D-442D-8540-D4F135ED7DD8}" type="doc">
      <dgm:prSet loTypeId="urn:microsoft.com/office/officeart/2005/8/layout/arrow3" loCatId="relationship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A6873B7-D150-4DAF-A01C-2A2B3F545C8A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/>
              <a:ea typeface="+mn-ea"/>
              <a:cs typeface="+mn-cs"/>
            </a:rPr>
            <a:t>Perpetual </a:t>
          </a:r>
          <a:endParaRPr lang="en-US" sz="1800" kern="1200" dirty="0">
            <a:latin typeface="Calibri" panose="020F0502020204030204"/>
            <a:ea typeface="+mn-ea"/>
            <a:cs typeface="+mn-cs"/>
          </a:endParaRPr>
        </a:p>
      </dgm:t>
    </dgm:pt>
    <dgm:pt modelId="{38C9AE7E-48ED-4FDA-AFF9-3E62DA32DFE9}" type="parTrans" cxnId="{5D2761C5-1287-4614-8237-C17F62924BED}">
      <dgm:prSet/>
      <dgm:spPr/>
      <dgm:t>
        <a:bodyPr/>
        <a:lstStyle/>
        <a:p>
          <a:endParaRPr lang="en-US"/>
        </a:p>
      </dgm:t>
    </dgm:pt>
    <dgm:pt modelId="{04AF50D4-583C-4863-B1AB-955508077711}" type="sibTrans" cxnId="{5D2761C5-1287-4614-8237-C17F62924BED}">
      <dgm:prSet/>
      <dgm:spPr/>
      <dgm:t>
        <a:bodyPr/>
        <a:lstStyle/>
        <a:p>
          <a:endParaRPr lang="en-US"/>
        </a:p>
      </dgm:t>
    </dgm:pt>
    <dgm:pt modelId="{6B3EE4A0-59ED-48C7-98FD-50504B60AD4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/>
              <a:ea typeface="+mn-ea"/>
              <a:cs typeface="+mn-cs"/>
            </a:rPr>
            <a:t>A perpetual inventory is a system that continuously records and tracks inventory changes in real time.</a:t>
          </a:r>
        </a:p>
      </dgm:t>
    </dgm:pt>
    <dgm:pt modelId="{8F7C67EB-5808-45A6-9D6D-2743908DAD27}" type="parTrans" cxnId="{A1DDE0E8-D566-4650-BFD4-E7E3C573B8EE}">
      <dgm:prSet/>
      <dgm:spPr/>
      <dgm:t>
        <a:bodyPr/>
        <a:lstStyle/>
        <a:p>
          <a:endParaRPr lang="en-US"/>
        </a:p>
      </dgm:t>
    </dgm:pt>
    <dgm:pt modelId="{FEBEEE53-31B3-4D1F-AC18-CDE0436656C3}" type="sibTrans" cxnId="{A1DDE0E8-D566-4650-BFD4-E7E3C573B8EE}">
      <dgm:prSet/>
      <dgm:spPr/>
      <dgm:t>
        <a:bodyPr/>
        <a:lstStyle/>
        <a:p>
          <a:endParaRPr lang="en-US"/>
        </a:p>
      </dgm:t>
    </dgm:pt>
    <dgm:pt modelId="{DDF418C2-1A06-4204-BF96-6480CF8677C6}">
      <dgm:prSet custT="1"/>
      <dgm:spPr/>
      <dgm:t>
        <a:bodyPr/>
        <a:lstStyle/>
        <a:p>
          <a:r>
            <a:rPr lang="en-US" sz="1800" dirty="0"/>
            <a:t>Physical</a:t>
          </a:r>
        </a:p>
      </dgm:t>
    </dgm:pt>
    <dgm:pt modelId="{13273223-0E49-4914-85FC-5D3902B15175}" type="parTrans" cxnId="{150DDDAA-D858-427F-84D4-1FA98BC8CBC5}">
      <dgm:prSet/>
      <dgm:spPr/>
      <dgm:t>
        <a:bodyPr/>
        <a:lstStyle/>
        <a:p>
          <a:endParaRPr lang="en-US"/>
        </a:p>
      </dgm:t>
    </dgm:pt>
    <dgm:pt modelId="{0004E713-70C8-42D8-BE7D-3094B43617C6}" type="sibTrans" cxnId="{150DDDAA-D858-427F-84D4-1FA98BC8CBC5}">
      <dgm:prSet/>
      <dgm:spPr/>
      <dgm:t>
        <a:bodyPr/>
        <a:lstStyle/>
        <a:p>
          <a:endParaRPr lang="en-US"/>
        </a:p>
      </dgm:t>
    </dgm:pt>
    <dgm:pt modelId="{673FF749-9710-4DC0-8E60-AFEBDCBDCC0C}">
      <dgm:prSet custT="1"/>
      <dgm:spPr/>
      <dgm:t>
        <a:bodyPr/>
        <a:lstStyle/>
        <a:p>
          <a:r>
            <a:rPr lang="en-US" sz="1400" dirty="0"/>
            <a:t>A physical inventory counts the actual number of tickets a charity possesses and must be done once per month</a:t>
          </a:r>
        </a:p>
      </dgm:t>
    </dgm:pt>
    <dgm:pt modelId="{B4E8FD68-E732-4698-909F-24AE9EF7B5E6}" type="parTrans" cxnId="{3C702FA2-2F5E-4217-9188-E8CCE2D6C811}">
      <dgm:prSet/>
      <dgm:spPr/>
      <dgm:t>
        <a:bodyPr/>
        <a:lstStyle/>
        <a:p>
          <a:endParaRPr lang="en-US"/>
        </a:p>
      </dgm:t>
    </dgm:pt>
    <dgm:pt modelId="{4CCD2760-E8FE-4C93-9BE7-352914F2DF93}" type="sibTrans" cxnId="{3C702FA2-2F5E-4217-9188-E8CCE2D6C811}">
      <dgm:prSet/>
      <dgm:spPr/>
      <dgm:t>
        <a:bodyPr/>
        <a:lstStyle/>
        <a:p>
          <a:endParaRPr lang="en-US"/>
        </a:p>
      </dgm:t>
    </dgm:pt>
    <dgm:pt modelId="{F9AF33F7-EE73-4930-B0BE-E53835960978}" type="pres">
      <dgm:prSet presAssocID="{C59D84B5-835D-442D-8540-D4F135ED7DD8}" presName="compositeShape" presStyleCnt="0">
        <dgm:presLayoutVars>
          <dgm:chMax val="2"/>
          <dgm:dir/>
          <dgm:resizeHandles val="exact"/>
        </dgm:presLayoutVars>
      </dgm:prSet>
      <dgm:spPr/>
    </dgm:pt>
    <dgm:pt modelId="{0F752EB7-A324-4F67-89FD-03DB6678D3A4}" type="pres">
      <dgm:prSet presAssocID="{C59D84B5-835D-442D-8540-D4F135ED7DD8}" presName="divider" presStyleLbl="fgShp" presStyleIdx="0" presStyleCnt="1" custAng="21236354" custLinFactNeighborX="-1263" custLinFactNeighborY="-10495"/>
      <dgm:spPr/>
    </dgm:pt>
    <dgm:pt modelId="{30CA96E9-4E3B-4BA6-A5A6-6FBD2E17269F}" type="pres">
      <dgm:prSet presAssocID="{5A6873B7-D150-4DAF-A01C-2A2B3F545C8A}" presName="downArrow" presStyleLbl="node1" presStyleIdx="0" presStyleCnt="2" custScaleX="41063" custScaleY="47703" custLinFactNeighborX="-816" custLinFactNeighborY="34444"/>
      <dgm:spPr/>
    </dgm:pt>
    <dgm:pt modelId="{488F2ADE-019F-4A70-8FFE-64225B8A3669}" type="pres">
      <dgm:prSet presAssocID="{5A6873B7-D150-4DAF-A01C-2A2B3F545C8A}" presName="downArrowText" presStyleLbl="revTx" presStyleIdx="0" presStyleCnt="2" custScaleX="173871" custScaleY="86157" custLinFactNeighborX="-34390" custLinFactNeighborY="-18654">
        <dgm:presLayoutVars>
          <dgm:bulletEnabled val="1"/>
        </dgm:presLayoutVars>
      </dgm:prSet>
      <dgm:spPr/>
    </dgm:pt>
    <dgm:pt modelId="{9B253919-441D-457C-BDC0-60082FC20A59}" type="pres">
      <dgm:prSet presAssocID="{DDF418C2-1A06-4204-BF96-6480CF8677C6}" presName="upArrow" presStyleLbl="node1" presStyleIdx="1" presStyleCnt="2" custScaleX="42136" custScaleY="52153" custLinFactNeighborX="-2040" custLinFactNeighborY="-35445"/>
      <dgm:spPr/>
    </dgm:pt>
    <dgm:pt modelId="{99AACC34-9F19-40B4-96D2-49CA6E87E338}" type="pres">
      <dgm:prSet presAssocID="{DDF418C2-1A06-4204-BF96-6480CF8677C6}" presName="upArrowText" presStyleLbl="revTx" presStyleIdx="1" presStyleCnt="2" custScaleX="155765" custLinFactNeighborX="25590" custLinFactNeighborY="7570">
        <dgm:presLayoutVars>
          <dgm:bulletEnabled val="1"/>
        </dgm:presLayoutVars>
      </dgm:prSet>
      <dgm:spPr/>
    </dgm:pt>
  </dgm:ptLst>
  <dgm:cxnLst>
    <dgm:cxn modelId="{BC6F9327-7565-4F44-A0B7-3B411C93C495}" type="presOf" srcId="{C59D84B5-835D-442D-8540-D4F135ED7DD8}" destId="{F9AF33F7-EE73-4930-B0BE-E53835960978}" srcOrd="0" destOrd="0" presId="urn:microsoft.com/office/officeart/2005/8/layout/arrow3"/>
    <dgm:cxn modelId="{65BF0532-754D-41DF-9D04-D4B57DE3AE40}" type="presOf" srcId="{5A6873B7-D150-4DAF-A01C-2A2B3F545C8A}" destId="{488F2ADE-019F-4A70-8FFE-64225B8A3669}" srcOrd="0" destOrd="0" presId="urn:microsoft.com/office/officeart/2005/8/layout/arrow3"/>
    <dgm:cxn modelId="{3E33E140-B7FC-4EDB-8B73-C81AD5B33C3E}" type="presOf" srcId="{673FF749-9710-4DC0-8E60-AFEBDCBDCC0C}" destId="{99AACC34-9F19-40B4-96D2-49CA6E87E338}" srcOrd="0" destOrd="1" presId="urn:microsoft.com/office/officeart/2005/8/layout/arrow3"/>
    <dgm:cxn modelId="{A0260965-80DA-487D-81E8-C24D48F457D6}" type="presOf" srcId="{DDF418C2-1A06-4204-BF96-6480CF8677C6}" destId="{99AACC34-9F19-40B4-96D2-49CA6E87E338}" srcOrd="0" destOrd="0" presId="urn:microsoft.com/office/officeart/2005/8/layout/arrow3"/>
    <dgm:cxn modelId="{4A174369-8572-406C-86F1-CAB7ED81AC5B}" type="presOf" srcId="{6B3EE4A0-59ED-48C7-98FD-50504B60AD49}" destId="{488F2ADE-019F-4A70-8FFE-64225B8A3669}" srcOrd="0" destOrd="1" presId="urn:microsoft.com/office/officeart/2005/8/layout/arrow3"/>
    <dgm:cxn modelId="{3C702FA2-2F5E-4217-9188-E8CCE2D6C811}" srcId="{DDF418C2-1A06-4204-BF96-6480CF8677C6}" destId="{673FF749-9710-4DC0-8E60-AFEBDCBDCC0C}" srcOrd="0" destOrd="0" parTransId="{B4E8FD68-E732-4698-909F-24AE9EF7B5E6}" sibTransId="{4CCD2760-E8FE-4C93-9BE7-352914F2DF93}"/>
    <dgm:cxn modelId="{150DDDAA-D858-427F-84D4-1FA98BC8CBC5}" srcId="{C59D84B5-835D-442D-8540-D4F135ED7DD8}" destId="{DDF418C2-1A06-4204-BF96-6480CF8677C6}" srcOrd="1" destOrd="0" parTransId="{13273223-0E49-4914-85FC-5D3902B15175}" sibTransId="{0004E713-70C8-42D8-BE7D-3094B43617C6}"/>
    <dgm:cxn modelId="{5D2761C5-1287-4614-8237-C17F62924BED}" srcId="{C59D84B5-835D-442D-8540-D4F135ED7DD8}" destId="{5A6873B7-D150-4DAF-A01C-2A2B3F545C8A}" srcOrd="0" destOrd="0" parTransId="{38C9AE7E-48ED-4FDA-AFF9-3E62DA32DFE9}" sibTransId="{04AF50D4-583C-4863-B1AB-955508077711}"/>
    <dgm:cxn modelId="{A1DDE0E8-D566-4650-BFD4-E7E3C573B8EE}" srcId="{5A6873B7-D150-4DAF-A01C-2A2B3F545C8A}" destId="{6B3EE4A0-59ED-48C7-98FD-50504B60AD49}" srcOrd="0" destOrd="0" parTransId="{8F7C67EB-5808-45A6-9D6D-2743908DAD27}" sibTransId="{FEBEEE53-31B3-4D1F-AC18-CDE0436656C3}"/>
    <dgm:cxn modelId="{D8D2A41F-89D0-4F94-9705-85122591E385}" type="presParOf" srcId="{F9AF33F7-EE73-4930-B0BE-E53835960978}" destId="{0F752EB7-A324-4F67-89FD-03DB6678D3A4}" srcOrd="0" destOrd="0" presId="urn:microsoft.com/office/officeart/2005/8/layout/arrow3"/>
    <dgm:cxn modelId="{8A22170F-9B61-4C29-9F00-AF83A6BB53F4}" type="presParOf" srcId="{F9AF33F7-EE73-4930-B0BE-E53835960978}" destId="{30CA96E9-4E3B-4BA6-A5A6-6FBD2E17269F}" srcOrd="1" destOrd="0" presId="urn:microsoft.com/office/officeart/2005/8/layout/arrow3"/>
    <dgm:cxn modelId="{D0DEB920-67D3-4A81-B8DB-06106050D873}" type="presParOf" srcId="{F9AF33F7-EE73-4930-B0BE-E53835960978}" destId="{488F2ADE-019F-4A70-8FFE-64225B8A3669}" srcOrd="2" destOrd="0" presId="urn:microsoft.com/office/officeart/2005/8/layout/arrow3"/>
    <dgm:cxn modelId="{7D0096F7-6341-4B28-A810-DF6A5C56633B}" type="presParOf" srcId="{F9AF33F7-EE73-4930-B0BE-E53835960978}" destId="{9B253919-441D-457C-BDC0-60082FC20A59}" srcOrd="3" destOrd="0" presId="urn:microsoft.com/office/officeart/2005/8/layout/arrow3"/>
    <dgm:cxn modelId="{E5471FAC-DA9C-4137-A87A-92F667F2ED2B}" type="presParOf" srcId="{F9AF33F7-EE73-4930-B0BE-E53835960978}" destId="{99AACC34-9F19-40B4-96D2-49CA6E87E33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5C2B27-63BB-4B02-A18A-07145A81EA6A}" type="doc">
      <dgm:prSet loTypeId="urn:microsoft.com/office/officeart/2005/8/layout/process4" loCatId="list" qsTypeId="urn:microsoft.com/office/officeart/2005/8/quickstyle/simple5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C812BAB6-A257-469D-B6FD-E5049F4B12FE}">
      <dgm:prSet/>
      <dgm:spPr/>
      <dgm:t>
        <a:bodyPr/>
        <a:lstStyle/>
        <a:p>
          <a:r>
            <a:rPr lang="en-US" dirty="0"/>
            <a:t>MFRs must be submitted monthly to report revenue and expenses related to Bingo activities.</a:t>
          </a:r>
        </a:p>
      </dgm:t>
    </dgm:pt>
    <dgm:pt modelId="{434EB8CB-C0D9-4933-B9CD-2ECD3D959F51}" type="parTrans" cxnId="{A2523DF7-9AEF-4440-AAD5-E63B34D0C71D}">
      <dgm:prSet/>
      <dgm:spPr/>
      <dgm:t>
        <a:bodyPr/>
        <a:lstStyle/>
        <a:p>
          <a:endParaRPr lang="en-US"/>
        </a:p>
      </dgm:t>
    </dgm:pt>
    <dgm:pt modelId="{B2CD13B8-DD8E-4DFB-8AEA-6154D7BB4854}" type="sibTrans" cxnId="{A2523DF7-9AEF-4440-AAD5-E63B34D0C71D}">
      <dgm:prSet/>
      <dgm:spPr/>
      <dgm:t>
        <a:bodyPr/>
        <a:lstStyle/>
        <a:p>
          <a:endParaRPr lang="en-US"/>
        </a:p>
      </dgm:t>
    </dgm:pt>
    <dgm:pt modelId="{3364775C-0732-4BED-BA73-18FEAA0C1CA8}">
      <dgm:prSet/>
      <dgm:spPr/>
      <dgm:t>
        <a:bodyPr/>
        <a:lstStyle/>
        <a:p>
          <a:r>
            <a:rPr lang="en-US"/>
            <a:t>The report must be completed and submitted electronically. DO NOT complete by hand.</a:t>
          </a:r>
        </a:p>
      </dgm:t>
    </dgm:pt>
    <dgm:pt modelId="{562E60A5-6F45-4B37-B92C-CE4E105106DD}" type="parTrans" cxnId="{B7FF07BE-30A5-4E55-9EA0-99CC41E4CA0D}">
      <dgm:prSet/>
      <dgm:spPr/>
      <dgm:t>
        <a:bodyPr/>
        <a:lstStyle/>
        <a:p>
          <a:endParaRPr lang="en-US"/>
        </a:p>
      </dgm:t>
    </dgm:pt>
    <dgm:pt modelId="{FA26C4A3-49A9-4AF7-893E-1B19882D4241}" type="sibTrans" cxnId="{B7FF07BE-30A5-4E55-9EA0-99CC41E4CA0D}">
      <dgm:prSet/>
      <dgm:spPr/>
      <dgm:t>
        <a:bodyPr/>
        <a:lstStyle/>
        <a:p>
          <a:endParaRPr lang="en-US"/>
        </a:p>
      </dgm:t>
    </dgm:pt>
    <dgm:pt modelId="{3225AA3A-B7D1-47CD-B5FC-1A6A60B616AF}">
      <dgm:prSet/>
      <dgm:spPr/>
      <dgm:t>
        <a:bodyPr/>
        <a:lstStyle/>
        <a:p>
          <a:r>
            <a:rPr lang="en-US"/>
            <a:t>The cover sheet page must be submitted with any Carry-Over Cover-All or Winner-Take-All taxes. </a:t>
          </a:r>
        </a:p>
      </dgm:t>
    </dgm:pt>
    <dgm:pt modelId="{E17724CE-ED1C-45CC-AAAC-59B95EF8AB9A}" type="parTrans" cxnId="{3D80281F-F2F4-4E9E-B5D7-9C6BACF754D2}">
      <dgm:prSet/>
      <dgm:spPr/>
      <dgm:t>
        <a:bodyPr/>
        <a:lstStyle/>
        <a:p>
          <a:endParaRPr lang="en-US"/>
        </a:p>
      </dgm:t>
    </dgm:pt>
    <dgm:pt modelId="{77346579-8AAB-45EE-B3A7-6D3B258A546E}" type="sibTrans" cxnId="{3D80281F-F2F4-4E9E-B5D7-9C6BACF754D2}">
      <dgm:prSet/>
      <dgm:spPr/>
      <dgm:t>
        <a:bodyPr/>
        <a:lstStyle/>
        <a:p>
          <a:endParaRPr lang="en-US"/>
        </a:p>
      </dgm:t>
    </dgm:pt>
    <dgm:pt modelId="{9EF5743D-5C69-4AC2-BDE7-ACA24BF7CC85}">
      <dgm:prSet/>
      <dgm:spPr/>
      <dgm:t>
        <a:bodyPr/>
        <a:lstStyle/>
        <a:p>
          <a:r>
            <a:rPr lang="en-US"/>
            <a:t>DO NOT enter incorrect data. Falsifying a report subjects the licensee to fines and penalties.</a:t>
          </a:r>
        </a:p>
      </dgm:t>
    </dgm:pt>
    <dgm:pt modelId="{EAF072FA-6E80-491D-BF50-A276D478B0FE}" type="parTrans" cxnId="{9F9F1FEC-B0C8-49C9-B2FD-6FF89E313E84}">
      <dgm:prSet/>
      <dgm:spPr/>
      <dgm:t>
        <a:bodyPr/>
        <a:lstStyle/>
        <a:p>
          <a:endParaRPr lang="en-US"/>
        </a:p>
      </dgm:t>
    </dgm:pt>
    <dgm:pt modelId="{418E25CF-F49D-4288-9802-065D3EE82ECC}" type="sibTrans" cxnId="{9F9F1FEC-B0C8-49C9-B2FD-6FF89E313E84}">
      <dgm:prSet/>
      <dgm:spPr/>
      <dgm:t>
        <a:bodyPr/>
        <a:lstStyle/>
        <a:p>
          <a:endParaRPr lang="en-US"/>
        </a:p>
      </dgm:t>
    </dgm:pt>
    <dgm:pt modelId="{947CF24B-4712-44E1-8624-2EBAF928F27D}">
      <dgm:prSet/>
      <dgm:spPr/>
      <dgm:t>
        <a:bodyPr/>
        <a:lstStyle/>
        <a:p>
          <a:r>
            <a:rPr lang="en-US"/>
            <a:t>The completed forms and all source documents must be maintained for at least 2 years and be made available upon request.</a:t>
          </a:r>
        </a:p>
      </dgm:t>
    </dgm:pt>
    <dgm:pt modelId="{2FFB037E-2FA3-40E1-9268-4411B928C133}" type="parTrans" cxnId="{31D4FCC7-CCDB-456B-ADF7-F40BCCE530D7}">
      <dgm:prSet/>
      <dgm:spPr/>
      <dgm:t>
        <a:bodyPr/>
        <a:lstStyle/>
        <a:p>
          <a:endParaRPr lang="en-US"/>
        </a:p>
      </dgm:t>
    </dgm:pt>
    <dgm:pt modelId="{55B340F2-0D6A-41AE-AA23-C3FF90D57856}" type="sibTrans" cxnId="{31D4FCC7-CCDB-456B-ADF7-F40BCCE530D7}">
      <dgm:prSet/>
      <dgm:spPr/>
      <dgm:t>
        <a:bodyPr/>
        <a:lstStyle/>
        <a:p>
          <a:endParaRPr lang="en-US"/>
        </a:p>
      </dgm:t>
    </dgm:pt>
    <dgm:pt modelId="{9F456669-8382-43D2-93C6-6444E9198113}" type="pres">
      <dgm:prSet presAssocID="{B35C2B27-63BB-4B02-A18A-07145A81EA6A}" presName="Name0" presStyleCnt="0">
        <dgm:presLayoutVars>
          <dgm:dir/>
          <dgm:animLvl val="lvl"/>
          <dgm:resizeHandles val="exact"/>
        </dgm:presLayoutVars>
      </dgm:prSet>
      <dgm:spPr/>
    </dgm:pt>
    <dgm:pt modelId="{2633F1A9-351D-4345-AAEB-E3BEC13DEA65}" type="pres">
      <dgm:prSet presAssocID="{947CF24B-4712-44E1-8624-2EBAF928F27D}" presName="boxAndChildren" presStyleCnt="0"/>
      <dgm:spPr/>
    </dgm:pt>
    <dgm:pt modelId="{B87CE8D1-7A29-4F00-85FB-FF29FBB7E8B8}" type="pres">
      <dgm:prSet presAssocID="{947CF24B-4712-44E1-8624-2EBAF928F27D}" presName="parentTextBox" presStyleLbl="node1" presStyleIdx="0" presStyleCnt="5"/>
      <dgm:spPr/>
    </dgm:pt>
    <dgm:pt modelId="{904D9E41-FE57-4B90-B46B-3A3DC0644754}" type="pres">
      <dgm:prSet presAssocID="{418E25CF-F49D-4288-9802-065D3EE82ECC}" presName="sp" presStyleCnt="0"/>
      <dgm:spPr/>
    </dgm:pt>
    <dgm:pt modelId="{DC88BFCB-AD3B-4149-A025-841661169357}" type="pres">
      <dgm:prSet presAssocID="{9EF5743D-5C69-4AC2-BDE7-ACA24BF7CC85}" presName="arrowAndChildren" presStyleCnt="0"/>
      <dgm:spPr/>
    </dgm:pt>
    <dgm:pt modelId="{09C174D6-D502-4AB8-9B36-006F713EABB0}" type="pres">
      <dgm:prSet presAssocID="{9EF5743D-5C69-4AC2-BDE7-ACA24BF7CC85}" presName="parentTextArrow" presStyleLbl="node1" presStyleIdx="1" presStyleCnt="5"/>
      <dgm:spPr/>
    </dgm:pt>
    <dgm:pt modelId="{AAF78864-B2D3-49DC-AE18-C7280939D961}" type="pres">
      <dgm:prSet presAssocID="{77346579-8AAB-45EE-B3A7-6D3B258A546E}" presName="sp" presStyleCnt="0"/>
      <dgm:spPr/>
    </dgm:pt>
    <dgm:pt modelId="{34C6BB7C-2774-47DC-A720-1C8D3349E499}" type="pres">
      <dgm:prSet presAssocID="{3225AA3A-B7D1-47CD-B5FC-1A6A60B616AF}" presName="arrowAndChildren" presStyleCnt="0"/>
      <dgm:spPr/>
    </dgm:pt>
    <dgm:pt modelId="{F4940D17-1CE2-456B-913C-35287B01E348}" type="pres">
      <dgm:prSet presAssocID="{3225AA3A-B7D1-47CD-B5FC-1A6A60B616AF}" presName="parentTextArrow" presStyleLbl="node1" presStyleIdx="2" presStyleCnt="5"/>
      <dgm:spPr/>
    </dgm:pt>
    <dgm:pt modelId="{62347320-1160-4014-A0C7-8E80742B0861}" type="pres">
      <dgm:prSet presAssocID="{FA26C4A3-49A9-4AF7-893E-1B19882D4241}" presName="sp" presStyleCnt="0"/>
      <dgm:spPr/>
    </dgm:pt>
    <dgm:pt modelId="{11871250-F5E6-4393-AF72-59F87E98650B}" type="pres">
      <dgm:prSet presAssocID="{3364775C-0732-4BED-BA73-18FEAA0C1CA8}" presName="arrowAndChildren" presStyleCnt="0"/>
      <dgm:spPr/>
    </dgm:pt>
    <dgm:pt modelId="{A6EB59F2-7D4F-41AB-AE50-B91CAAEC3F23}" type="pres">
      <dgm:prSet presAssocID="{3364775C-0732-4BED-BA73-18FEAA0C1CA8}" presName="parentTextArrow" presStyleLbl="node1" presStyleIdx="3" presStyleCnt="5"/>
      <dgm:spPr/>
    </dgm:pt>
    <dgm:pt modelId="{226619B4-17DC-47DC-974B-95A48471803C}" type="pres">
      <dgm:prSet presAssocID="{B2CD13B8-DD8E-4DFB-8AEA-6154D7BB4854}" presName="sp" presStyleCnt="0"/>
      <dgm:spPr/>
    </dgm:pt>
    <dgm:pt modelId="{AF6A100E-C6AD-4602-A117-A41B75D85217}" type="pres">
      <dgm:prSet presAssocID="{C812BAB6-A257-469D-B6FD-E5049F4B12FE}" presName="arrowAndChildren" presStyleCnt="0"/>
      <dgm:spPr/>
    </dgm:pt>
    <dgm:pt modelId="{CE00D611-3015-45F7-8086-4A35D7271C48}" type="pres">
      <dgm:prSet presAssocID="{C812BAB6-A257-469D-B6FD-E5049F4B12FE}" presName="parentTextArrow" presStyleLbl="node1" presStyleIdx="4" presStyleCnt="5"/>
      <dgm:spPr/>
    </dgm:pt>
  </dgm:ptLst>
  <dgm:cxnLst>
    <dgm:cxn modelId="{C925E102-A78D-40E5-8BFD-9218721EEECA}" type="presOf" srcId="{9EF5743D-5C69-4AC2-BDE7-ACA24BF7CC85}" destId="{09C174D6-D502-4AB8-9B36-006F713EABB0}" srcOrd="0" destOrd="0" presId="urn:microsoft.com/office/officeart/2005/8/layout/process4"/>
    <dgm:cxn modelId="{3D80281F-F2F4-4E9E-B5D7-9C6BACF754D2}" srcId="{B35C2B27-63BB-4B02-A18A-07145A81EA6A}" destId="{3225AA3A-B7D1-47CD-B5FC-1A6A60B616AF}" srcOrd="2" destOrd="0" parTransId="{E17724CE-ED1C-45CC-AAAC-59B95EF8AB9A}" sibTransId="{77346579-8AAB-45EE-B3A7-6D3B258A546E}"/>
    <dgm:cxn modelId="{42ACF727-6E4A-4776-B797-9F762A8BC322}" type="presOf" srcId="{C812BAB6-A257-469D-B6FD-E5049F4B12FE}" destId="{CE00D611-3015-45F7-8086-4A35D7271C48}" srcOrd="0" destOrd="0" presId="urn:microsoft.com/office/officeart/2005/8/layout/process4"/>
    <dgm:cxn modelId="{D19A612F-E1DF-4BD5-AF92-DCAE27ED89F1}" type="presOf" srcId="{3225AA3A-B7D1-47CD-B5FC-1A6A60B616AF}" destId="{F4940D17-1CE2-456B-913C-35287B01E348}" srcOrd="0" destOrd="0" presId="urn:microsoft.com/office/officeart/2005/8/layout/process4"/>
    <dgm:cxn modelId="{BBAE1C8D-1682-476F-9D28-6183228C16F1}" type="presOf" srcId="{947CF24B-4712-44E1-8624-2EBAF928F27D}" destId="{B87CE8D1-7A29-4F00-85FB-FF29FBB7E8B8}" srcOrd="0" destOrd="0" presId="urn:microsoft.com/office/officeart/2005/8/layout/process4"/>
    <dgm:cxn modelId="{169350AD-D01E-4F6C-9131-298813786D46}" type="presOf" srcId="{B35C2B27-63BB-4B02-A18A-07145A81EA6A}" destId="{9F456669-8382-43D2-93C6-6444E9198113}" srcOrd="0" destOrd="0" presId="urn:microsoft.com/office/officeart/2005/8/layout/process4"/>
    <dgm:cxn modelId="{AAEEB9B6-8A08-4FD6-BA52-A5257281DF7D}" type="presOf" srcId="{3364775C-0732-4BED-BA73-18FEAA0C1CA8}" destId="{A6EB59F2-7D4F-41AB-AE50-B91CAAEC3F23}" srcOrd="0" destOrd="0" presId="urn:microsoft.com/office/officeart/2005/8/layout/process4"/>
    <dgm:cxn modelId="{B7FF07BE-30A5-4E55-9EA0-99CC41E4CA0D}" srcId="{B35C2B27-63BB-4B02-A18A-07145A81EA6A}" destId="{3364775C-0732-4BED-BA73-18FEAA0C1CA8}" srcOrd="1" destOrd="0" parTransId="{562E60A5-6F45-4B37-B92C-CE4E105106DD}" sibTransId="{FA26C4A3-49A9-4AF7-893E-1B19882D4241}"/>
    <dgm:cxn modelId="{31D4FCC7-CCDB-456B-ADF7-F40BCCE530D7}" srcId="{B35C2B27-63BB-4B02-A18A-07145A81EA6A}" destId="{947CF24B-4712-44E1-8624-2EBAF928F27D}" srcOrd="4" destOrd="0" parTransId="{2FFB037E-2FA3-40E1-9268-4411B928C133}" sibTransId="{55B340F2-0D6A-41AE-AA23-C3FF90D57856}"/>
    <dgm:cxn modelId="{9F9F1FEC-B0C8-49C9-B2FD-6FF89E313E84}" srcId="{B35C2B27-63BB-4B02-A18A-07145A81EA6A}" destId="{9EF5743D-5C69-4AC2-BDE7-ACA24BF7CC85}" srcOrd="3" destOrd="0" parTransId="{EAF072FA-6E80-491D-BF50-A276D478B0FE}" sibTransId="{418E25CF-F49D-4288-9802-065D3EE82ECC}"/>
    <dgm:cxn modelId="{A2523DF7-9AEF-4440-AAD5-E63B34D0C71D}" srcId="{B35C2B27-63BB-4B02-A18A-07145A81EA6A}" destId="{C812BAB6-A257-469D-B6FD-E5049F4B12FE}" srcOrd="0" destOrd="0" parTransId="{434EB8CB-C0D9-4933-B9CD-2ECD3D959F51}" sibTransId="{B2CD13B8-DD8E-4DFB-8AEA-6154D7BB4854}"/>
    <dgm:cxn modelId="{87ADDD0A-3632-4569-85A2-00CCB706E968}" type="presParOf" srcId="{9F456669-8382-43D2-93C6-6444E9198113}" destId="{2633F1A9-351D-4345-AAEB-E3BEC13DEA65}" srcOrd="0" destOrd="0" presId="urn:microsoft.com/office/officeart/2005/8/layout/process4"/>
    <dgm:cxn modelId="{87FD462A-A7C6-421C-A9F9-FDC933DF925C}" type="presParOf" srcId="{2633F1A9-351D-4345-AAEB-E3BEC13DEA65}" destId="{B87CE8D1-7A29-4F00-85FB-FF29FBB7E8B8}" srcOrd="0" destOrd="0" presId="urn:microsoft.com/office/officeart/2005/8/layout/process4"/>
    <dgm:cxn modelId="{26097D48-6EA3-492B-9CEC-4E2830ABD8C7}" type="presParOf" srcId="{9F456669-8382-43D2-93C6-6444E9198113}" destId="{904D9E41-FE57-4B90-B46B-3A3DC0644754}" srcOrd="1" destOrd="0" presId="urn:microsoft.com/office/officeart/2005/8/layout/process4"/>
    <dgm:cxn modelId="{01E8DFF6-44A3-4B9D-A6BE-4ED937702617}" type="presParOf" srcId="{9F456669-8382-43D2-93C6-6444E9198113}" destId="{DC88BFCB-AD3B-4149-A025-841661169357}" srcOrd="2" destOrd="0" presId="urn:microsoft.com/office/officeart/2005/8/layout/process4"/>
    <dgm:cxn modelId="{05115167-925D-4E00-834D-5F78FFF05A61}" type="presParOf" srcId="{DC88BFCB-AD3B-4149-A025-841661169357}" destId="{09C174D6-D502-4AB8-9B36-006F713EABB0}" srcOrd="0" destOrd="0" presId="urn:microsoft.com/office/officeart/2005/8/layout/process4"/>
    <dgm:cxn modelId="{67034583-5853-4E3A-A696-AB94A64DC1E2}" type="presParOf" srcId="{9F456669-8382-43D2-93C6-6444E9198113}" destId="{AAF78864-B2D3-49DC-AE18-C7280939D961}" srcOrd="3" destOrd="0" presId="urn:microsoft.com/office/officeart/2005/8/layout/process4"/>
    <dgm:cxn modelId="{8AF08142-1A53-4CE1-9C53-4C04CC8D623D}" type="presParOf" srcId="{9F456669-8382-43D2-93C6-6444E9198113}" destId="{34C6BB7C-2774-47DC-A720-1C8D3349E499}" srcOrd="4" destOrd="0" presId="urn:microsoft.com/office/officeart/2005/8/layout/process4"/>
    <dgm:cxn modelId="{2168E494-0104-4BA1-9D7E-4BB3D0ACE443}" type="presParOf" srcId="{34C6BB7C-2774-47DC-A720-1C8D3349E499}" destId="{F4940D17-1CE2-456B-913C-35287B01E348}" srcOrd="0" destOrd="0" presId="urn:microsoft.com/office/officeart/2005/8/layout/process4"/>
    <dgm:cxn modelId="{BA07927E-BEA6-47AE-84F5-C74F38369E21}" type="presParOf" srcId="{9F456669-8382-43D2-93C6-6444E9198113}" destId="{62347320-1160-4014-A0C7-8E80742B0861}" srcOrd="5" destOrd="0" presId="urn:microsoft.com/office/officeart/2005/8/layout/process4"/>
    <dgm:cxn modelId="{A8DB2013-86A3-4CEB-86F3-CA398B6CBADA}" type="presParOf" srcId="{9F456669-8382-43D2-93C6-6444E9198113}" destId="{11871250-F5E6-4393-AF72-59F87E98650B}" srcOrd="6" destOrd="0" presId="urn:microsoft.com/office/officeart/2005/8/layout/process4"/>
    <dgm:cxn modelId="{71878AD6-4BB5-4B73-8F81-5E18A45373F0}" type="presParOf" srcId="{11871250-F5E6-4393-AF72-59F87E98650B}" destId="{A6EB59F2-7D4F-41AB-AE50-B91CAAEC3F23}" srcOrd="0" destOrd="0" presId="urn:microsoft.com/office/officeart/2005/8/layout/process4"/>
    <dgm:cxn modelId="{10231BF7-8D2D-4B38-AF1B-545D094C849E}" type="presParOf" srcId="{9F456669-8382-43D2-93C6-6444E9198113}" destId="{226619B4-17DC-47DC-974B-95A48471803C}" srcOrd="7" destOrd="0" presId="urn:microsoft.com/office/officeart/2005/8/layout/process4"/>
    <dgm:cxn modelId="{100B931A-977E-4325-86E3-1772288110B9}" type="presParOf" srcId="{9F456669-8382-43D2-93C6-6444E9198113}" destId="{AF6A100E-C6AD-4602-A117-A41B75D85217}" srcOrd="8" destOrd="0" presId="urn:microsoft.com/office/officeart/2005/8/layout/process4"/>
    <dgm:cxn modelId="{E490EB7A-9E66-4900-AB44-AD1024FABBAC}" type="presParOf" srcId="{AF6A100E-C6AD-4602-A117-A41B75D85217}" destId="{CE00D611-3015-45F7-8086-4A35D7271C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78AD39-99B7-43B1-8502-A2BF0B180A1A}" type="doc">
      <dgm:prSet loTypeId="urn:microsoft.com/office/officeart/2005/8/layout/StepDownProcess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D05C20-CF27-4779-B604-C1352ECEA609}">
      <dgm:prSet custT="1"/>
      <dgm:spPr/>
      <dgm:t>
        <a:bodyPr/>
        <a:lstStyle/>
        <a:p>
          <a:r>
            <a:rPr lang="en-US" sz="1800" dirty="0"/>
            <a:t>The MFR is due 15 days after the final day of the month licensed (see chart to the right).</a:t>
          </a:r>
        </a:p>
      </dgm:t>
    </dgm:pt>
    <dgm:pt modelId="{896B18F7-467C-4C80-B33B-08D03FC05C77}" type="parTrans" cxnId="{8D25F689-8FF9-4A66-9059-CDE71F054F60}">
      <dgm:prSet/>
      <dgm:spPr/>
      <dgm:t>
        <a:bodyPr/>
        <a:lstStyle/>
        <a:p>
          <a:endParaRPr lang="en-US"/>
        </a:p>
      </dgm:t>
    </dgm:pt>
    <dgm:pt modelId="{B0D52177-3C30-48BA-95D3-4DE7C02D775C}" type="sibTrans" cxnId="{8D25F689-8FF9-4A66-9059-CDE71F054F60}">
      <dgm:prSet/>
      <dgm:spPr/>
      <dgm:t>
        <a:bodyPr/>
        <a:lstStyle/>
        <a:p>
          <a:endParaRPr lang="en-US"/>
        </a:p>
      </dgm:t>
    </dgm:pt>
    <dgm:pt modelId="{09042D6B-8FD3-4603-AA3B-C49A6F1A561C}">
      <dgm:prSet custT="1"/>
      <dgm:spPr/>
      <dgm:t>
        <a:bodyPr/>
        <a:lstStyle/>
        <a:p>
          <a:r>
            <a:rPr lang="en-US" sz="1800" dirty="0"/>
            <a:t>Late or incomplete submittals will be considered non-compliant and could affect future licensure. If no Bingo games are held during a licensed month, the MFR must be submitted stating such.</a:t>
          </a:r>
        </a:p>
      </dgm:t>
    </dgm:pt>
    <dgm:pt modelId="{040467AD-4E39-4DEC-A6C5-4422EE54D5EE}" type="parTrans" cxnId="{551898D8-2CFC-4216-BBEB-E36F2E4F7C07}">
      <dgm:prSet/>
      <dgm:spPr/>
      <dgm:t>
        <a:bodyPr/>
        <a:lstStyle/>
        <a:p>
          <a:endParaRPr lang="en-US"/>
        </a:p>
      </dgm:t>
    </dgm:pt>
    <dgm:pt modelId="{CAA5C3A8-365C-4C2D-84CB-C1CC8BE62141}" type="sibTrans" cxnId="{551898D8-2CFC-4216-BBEB-E36F2E4F7C07}">
      <dgm:prSet/>
      <dgm:spPr/>
      <dgm:t>
        <a:bodyPr/>
        <a:lstStyle/>
        <a:p>
          <a:endParaRPr lang="en-US"/>
        </a:p>
      </dgm:t>
    </dgm:pt>
    <dgm:pt modelId="{38F36423-EE44-4D49-AEE1-B46EB84FABAF}" type="pres">
      <dgm:prSet presAssocID="{DD78AD39-99B7-43B1-8502-A2BF0B180A1A}" presName="rootnode" presStyleCnt="0">
        <dgm:presLayoutVars>
          <dgm:chMax/>
          <dgm:chPref/>
          <dgm:dir/>
          <dgm:animLvl val="lvl"/>
        </dgm:presLayoutVars>
      </dgm:prSet>
      <dgm:spPr/>
    </dgm:pt>
    <dgm:pt modelId="{24DDE218-B1D9-462B-8E58-7A5CF61ABC53}" type="pres">
      <dgm:prSet presAssocID="{29D05C20-CF27-4779-B604-C1352ECEA609}" presName="composite" presStyleCnt="0"/>
      <dgm:spPr/>
    </dgm:pt>
    <dgm:pt modelId="{3A60AA0D-F909-4243-AC70-61C7853C05FA}" type="pres">
      <dgm:prSet presAssocID="{29D05C20-CF27-4779-B604-C1352ECEA609}" presName="bentUpArrow1" presStyleLbl="alignImgPlace1" presStyleIdx="0" presStyleCnt="1"/>
      <dgm:spPr/>
    </dgm:pt>
    <dgm:pt modelId="{1F832438-1C29-4246-84C1-5F9595D5762B}" type="pres">
      <dgm:prSet presAssocID="{29D05C20-CF27-4779-B604-C1352ECEA60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C750BB07-5006-432A-98D0-5C9F19E88177}" type="pres">
      <dgm:prSet presAssocID="{29D05C20-CF27-4779-B604-C1352ECEA609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E8AC5D4-6084-4616-8A47-15B3A96F5332}" type="pres">
      <dgm:prSet presAssocID="{B0D52177-3C30-48BA-95D3-4DE7C02D775C}" presName="sibTrans" presStyleCnt="0"/>
      <dgm:spPr/>
    </dgm:pt>
    <dgm:pt modelId="{FAC77EC1-8E5F-45A6-B50E-7892259E3493}" type="pres">
      <dgm:prSet presAssocID="{09042D6B-8FD3-4603-AA3B-C49A6F1A561C}" presName="composite" presStyleCnt="0"/>
      <dgm:spPr/>
    </dgm:pt>
    <dgm:pt modelId="{D1E6BC13-29F0-4975-AF4C-941A87C09600}" type="pres">
      <dgm:prSet presAssocID="{09042D6B-8FD3-4603-AA3B-C49A6F1A561C}" presName="ParentText" presStyleLbl="node1" presStyleIdx="1" presStyleCnt="2" custScaleY="176069">
        <dgm:presLayoutVars>
          <dgm:chMax val="1"/>
          <dgm:chPref val="1"/>
          <dgm:bulletEnabled val="1"/>
        </dgm:presLayoutVars>
      </dgm:prSet>
      <dgm:spPr/>
    </dgm:pt>
  </dgm:ptLst>
  <dgm:cxnLst>
    <dgm:cxn modelId="{4BBE5D0C-AF67-49EF-BA4E-2D6AC89CF2CD}" type="presOf" srcId="{29D05C20-CF27-4779-B604-C1352ECEA609}" destId="{1F832438-1C29-4246-84C1-5F9595D5762B}" srcOrd="0" destOrd="0" presId="urn:microsoft.com/office/officeart/2005/8/layout/StepDownProcess"/>
    <dgm:cxn modelId="{1D70E019-71CA-4637-AA04-46190487BC5B}" type="presOf" srcId="{09042D6B-8FD3-4603-AA3B-C49A6F1A561C}" destId="{D1E6BC13-29F0-4975-AF4C-941A87C09600}" srcOrd="0" destOrd="0" presId="urn:microsoft.com/office/officeart/2005/8/layout/StepDownProcess"/>
    <dgm:cxn modelId="{8D25F689-8FF9-4A66-9059-CDE71F054F60}" srcId="{DD78AD39-99B7-43B1-8502-A2BF0B180A1A}" destId="{29D05C20-CF27-4779-B604-C1352ECEA609}" srcOrd="0" destOrd="0" parTransId="{896B18F7-467C-4C80-B33B-08D03FC05C77}" sibTransId="{B0D52177-3C30-48BA-95D3-4DE7C02D775C}"/>
    <dgm:cxn modelId="{60B9E1AD-88D6-4D4F-913C-EC796972F26B}" type="presOf" srcId="{DD78AD39-99B7-43B1-8502-A2BF0B180A1A}" destId="{38F36423-EE44-4D49-AEE1-B46EB84FABAF}" srcOrd="0" destOrd="0" presId="urn:microsoft.com/office/officeart/2005/8/layout/StepDownProcess"/>
    <dgm:cxn modelId="{551898D8-2CFC-4216-BBEB-E36F2E4F7C07}" srcId="{DD78AD39-99B7-43B1-8502-A2BF0B180A1A}" destId="{09042D6B-8FD3-4603-AA3B-C49A6F1A561C}" srcOrd="1" destOrd="0" parTransId="{040467AD-4E39-4DEC-A6C5-4422EE54D5EE}" sibTransId="{CAA5C3A8-365C-4C2D-84CB-C1CC8BE62141}"/>
    <dgm:cxn modelId="{5D809D43-CC55-4E2B-847D-BC806278D8B1}" type="presParOf" srcId="{38F36423-EE44-4D49-AEE1-B46EB84FABAF}" destId="{24DDE218-B1D9-462B-8E58-7A5CF61ABC53}" srcOrd="0" destOrd="0" presId="urn:microsoft.com/office/officeart/2005/8/layout/StepDownProcess"/>
    <dgm:cxn modelId="{1E71D99E-2DD3-4853-BC6F-492C4997251D}" type="presParOf" srcId="{24DDE218-B1D9-462B-8E58-7A5CF61ABC53}" destId="{3A60AA0D-F909-4243-AC70-61C7853C05FA}" srcOrd="0" destOrd="0" presId="urn:microsoft.com/office/officeart/2005/8/layout/StepDownProcess"/>
    <dgm:cxn modelId="{7B4377A1-F428-4B03-8557-A7F11212D69B}" type="presParOf" srcId="{24DDE218-B1D9-462B-8E58-7A5CF61ABC53}" destId="{1F832438-1C29-4246-84C1-5F9595D5762B}" srcOrd="1" destOrd="0" presId="urn:microsoft.com/office/officeart/2005/8/layout/StepDownProcess"/>
    <dgm:cxn modelId="{CAC31FF0-DADC-4419-924C-7867916002E8}" type="presParOf" srcId="{24DDE218-B1D9-462B-8E58-7A5CF61ABC53}" destId="{C750BB07-5006-432A-98D0-5C9F19E88177}" srcOrd="2" destOrd="0" presId="urn:microsoft.com/office/officeart/2005/8/layout/StepDownProcess"/>
    <dgm:cxn modelId="{A4C8A7BE-1807-4581-8A49-DC704F6D5334}" type="presParOf" srcId="{38F36423-EE44-4D49-AEE1-B46EB84FABAF}" destId="{FE8AC5D4-6084-4616-8A47-15B3A96F5332}" srcOrd="1" destOrd="0" presId="urn:microsoft.com/office/officeart/2005/8/layout/StepDownProcess"/>
    <dgm:cxn modelId="{B05D2F85-E114-4DD3-8202-5EE6C12DC82D}" type="presParOf" srcId="{38F36423-EE44-4D49-AEE1-B46EB84FABAF}" destId="{FAC77EC1-8E5F-45A6-B50E-7892259E3493}" srcOrd="2" destOrd="0" presId="urn:microsoft.com/office/officeart/2005/8/layout/StepDownProcess"/>
    <dgm:cxn modelId="{9AAD58A6-C613-4CF4-A5CB-EE85033937A0}" type="presParOf" srcId="{FAC77EC1-8E5F-45A6-B50E-7892259E3493}" destId="{D1E6BC13-29F0-4975-AF4C-941A87C0960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99D53-ED42-447D-8143-9C1E4085686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B27D2-995F-4E23-BAE0-07F7912B5080}">
      <dgm:prSet custT="1"/>
      <dgm:spPr>
        <a:gradFill rotWithShape="0">
          <a:gsLst>
            <a:gs pos="26000">
              <a:schemeClr val="accent6">
                <a:lumMod val="75000"/>
              </a:schemeClr>
            </a:gs>
            <a:gs pos="94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sz="1800" dirty="0"/>
            <a:t>An Eligibility Determination Application must be submitted prior to or with this application. For more information regarding the Eligibility Determination Application, see the corresponding PowerPoint.</a:t>
          </a:r>
        </a:p>
      </dgm:t>
    </dgm:pt>
    <dgm:pt modelId="{D2708747-1C43-4A00-8B96-C9008FA21B36}" type="parTrans" cxnId="{97FDB0AD-A6F7-433F-B042-C852FDE3AE02}">
      <dgm:prSet/>
      <dgm:spPr/>
      <dgm:t>
        <a:bodyPr/>
        <a:lstStyle/>
        <a:p>
          <a:endParaRPr lang="en-US"/>
        </a:p>
      </dgm:t>
    </dgm:pt>
    <dgm:pt modelId="{B462A92A-1E6B-4AE1-B620-313E3FD560B6}" type="sibTrans" cxnId="{97FDB0AD-A6F7-433F-B042-C852FDE3AE02}">
      <dgm:prSet/>
      <dgm:spPr/>
      <dgm:t>
        <a:bodyPr/>
        <a:lstStyle/>
        <a:p>
          <a:endParaRPr lang="en-US"/>
        </a:p>
      </dgm:t>
    </dgm:pt>
    <dgm:pt modelId="{F475BA90-968B-4CC9-812B-2F7CF964254D}" type="pres">
      <dgm:prSet presAssocID="{48899D53-ED42-447D-8143-9C1E4085686C}" presName="linear" presStyleCnt="0">
        <dgm:presLayoutVars>
          <dgm:animLvl val="lvl"/>
          <dgm:resizeHandles val="exact"/>
        </dgm:presLayoutVars>
      </dgm:prSet>
      <dgm:spPr/>
    </dgm:pt>
    <dgm:pt modelId="{B2CEE16A-4FA1-4CA3-BF9B-194D6773B5A2}" type="pres">
      <dgm:prSet presAssocID="{F60B27D2-995F-4E23-BAE0-07F7912B5080}" presName="parentText" presStyleLbl="node1" presStyleIdx="0" presStyleCnt="1" custLinFactNeighborX="10003" custLinFactNeighborY="-5830">
        <dgm:presLayoutVars>
          <dgm:chMax val="0"/>
          <dgm:bulletEnabled val="1"/>
        </dgm:presLayoutVars>
      </dgm:prSet>
      <dgm:spPr/>
    </dgm:pt>
  </dgm:ptLst>
  <dgm:cxnLst>
    <dgm:cxn modelId="{5D948B6C-E260-4C45-9FF4-1C92F980F536}" type="presOf" srcId="{F60B27D2-995F-4E23-BAE0-07F7912B5080}" destId="{B2CEE16A-4FA1-4CA3-BF9B-194D6773B5A2}" srcOrd="0" destOrd="0" presId="urn:microsoft.com/office/officeart/2005/8/layout/vList2"/>
    <dgm:cxn modelId="{97FDB0AD-A6F7-433F-B042-C852FDE3AE02}" srcId="{48899D53-ED42-447D-8143-9C1E4085686C}" destId="{F60B27D2-995F-4E23-BAE0-07F7912B5080}" srcOrd="0" destOrd="0" parTransId="{D2708747-1C43-4A00-8B96-C9008FA21B36}" sibTransId="{B462A92A-1E6B-4AE1-B620-313E3FD560B6}"/>
    <dgm:cxn modelId="{2639D5DE-6FC6-4720-B809-253D0063387E}" type="presOf" srcId="{48899D53-ED42-447D-8143-9C1E4085686C}" destId="{F475BA90-968B-4CC9-812B-2F7CF964254D}" srcOrd="0" destOrd="0" presId="urn:microsoft.com/office/officeart/2005/8/layout/vList2"/>
    <dgm:cxn modelId="{E0F4860F-42FF-433C-88EE-7ECCA9877F12}" type="presParOf" srcId="{F475BA90-968B-4CC9-812B-2F7CF964254D}" destId="{B2CEE16A-4FA1-4CA3-BF9B-194D6773B5A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AC97D-EEC7-4B26-8D4F-5B596BE60305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A369DB-3811-4DA6-92DB-D931653DFC05}">
      <dgm:prSet/>
      <dgm:spPr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ORGANIZATION’S NAME</a:t>
          </a:r>
        </a:p>
      </dgm:t>
    </dgm:pt>
    <dgm:pt modelId="{E45B11F2-92E4-4DD7-B498-A93FA52A5339}" type="parTrans" cxnId="{3E1902A4-9D30-4C94-87E0-BC34F620CB0B}">
      <dgm:prSet/>
      <dgm:spPr/>
      <dgm:t>
        <a:bodyPr/>
        <a:lstStyle/>
        <a:p>
          <a:endParaRPr lang="en-US"/>
        </a:p>
      </dgm:t>
    </dgm:pt>
    <dgm:pt modelId="{04D144CC-5174-432B-BB3E-90483D45F30A}" type="sibTrans" cxnId="{3E1902A4-9D30-4C94-87E0-BC34F620CB0B}">
      <dgm:prSet/>
      <dgm:spPr/>
      <dgm:t>
        <a:bodyPr/>
        <a:lstStyle/>
        <a:p>
          <a:endParaRPr lang="en-US"/>
        </a:p>
      </dgm:t>
    </dgm:pt>
    <dgm:pt modelId="{E2DBE5F4-E850-4905-892A-6F69785DDC18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This must read exactly how it is registered with the IRS, SOS, and CTU</a:t>
          </a:r>
        </a:p>
      </dgm:t>
    </dgm:pt>
    <dgm:pt modelId="{335C3BAF-76B9-401A-8D58-C1D719C5FB0E}" type="parTrans" cxnId="{2575F53E-95F4-437E-A1CE-216C02982B95}">
      <dgm:prSet/>
      <dgm:spPr/>
      <dgm:t>
        <a:bodyPr/>
        <a:lstStyle/>
        <a:p>
          <a:endParaRPr lang="en-US"/>
        </a:p>
      </dgm:t>
    </dgm:pt>
    <dgm:pt modelId="{1D153332-4B3F-4D3E-94C7-3699F4EA50AC}" type="sibTrans" cxnId="{2575F53E-95F4-437E-A1CE-216C02982B95}">
      <dgm:prSet/>
      <dgm:spPr/>
      <dgm:t>
        <a:bodyPr/>
        <a:lstStyle/>
        <a:p>
          <a:endParaRPr lang="en-US"/>
        </a:p>
      </dgm:t>
    </dgm:pt>
    <dgm:pt modelId="{F02541A8-6AC2-46AD-BD70-51C250D8FDF5}">
      <dgm:prSet/>
      <dgm:spPr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ORGANIZATION’S ADDRESS</a:t>
          </a:r>
        </a:p>
      </dgm:t>
    </dgm:pt>
    <dgm:pt modelId="{A4DCD931-A859-4D8F-A4BE-18E91BC70F95}" type="parTrans" cxnId="{8A1059AA-C0E5-4E37-876D-2C221B73ED34}">
      <dgm:prSet/>
      <dgm:spPr/>
      <dgm:t>
        <a:bodyPr/>
        <a:lstStyle/>
        <a:p>
          <a:endParaRPr lang="en-US"/>
        </a:p>
      </dgm:t>
    </dgm:pt>
    <dgm:pt modelId="{01C1EAFC-47F3-4F29-9E1C-E34CDC43C693}" type="sibTrans" cxnId="{8A1059AA-C0E5-4E37-876D-2C221B73ED34}">
      <dgm:prSet/>
      <dgm:spPr/>
      <dgm:t>
        <a:bodyPr/>
        <a:lstStyle/>
        <a:p>
          <a:endParaRPr lang="en-US"/>
        </a:p>
      </dgm:t>
    </dgm:pt>
    <dgm:pt modelId="{49764F5E-E9A9-44D0-94C0-66083C9332D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This must be the organization’s official mailing address.</a:t>
          </a:r>
        </a:p>
      </dgm:t>
    </dgm:pt>
    <dgm:pt modelId="{84C1ABF0-F48C-4C61-BF90-5D369A6BB9F6}" type="parTrans" cxnId="{BDA17C73-30A5-4835-846D-6A1725481230}">
      <dgm:prSet/>
      <dgm:spPr/>
      <dgm:t>
        <a:bodyPr/>
        <a:lstStyle/>
        <a:p>
          <a:endParaRPr lang="en-US"/>
        </a:p>
      </dgm:t>
    </dgm:pt>
    <dgm:pt modelId="{E6B84539-AEE7-4841-B3E3-0B7D64799A23}" type="sibTrans" cxnId="{BDA17C73-30A5-4835-846D-6A1725481230}">
      <dgm:prSet/>
      <dgm:spPr/>
      <dgm:t>
        <a:bodyPr/>
        <a:lstStyle/>
        <a:p>
          <a:endParaRPr lang="en-US"/>
        </a:p>
      </dgm:t>
    </dgm:pt>
    <dgm:pt modelId="{DEBFF6B3-7FED-43F6-990A-5B09389704C3}">
      <dgm:prSet/>
      <dgm:spPr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ORGANIZATION’S PHONE NUMBER &amp; EMAIL</a:t>
          </a:r>
        </a:p>
      </dgm:t>
    </dgm:pt>
    <dgm:pt modelId="{C58ED2D3-DA6B-47FB-B4A2-BC4D7018517A}" type="parTrans" cxnId="{3B3BAC72-195A-401F-AB8C-056071DB0FE1}">
      <dgm:prSet/>
      <dgm:spPr/>
      <dgm:t>
        <a:bodyPr/>
        <a:lstStyle/>
        <a:p>
          <a:endParaRPr lang="en-US"/>
        </a:p>
      </dgm:t>
    </dgm:pt>
    <dgm:pt modelId="{DB55A9F6-B53D-4B80-85BA-0E756430D38B}" type="sibTrans" cxnId="{3B3BAC72-195A-401F-AB8C-056071DB0FE1}">
      <dgm:prSet/>
      <dgm:spPr/>
      <dgm:t>
        <a:bodyPr/>
        <a:lstStyle/>
        <a:p>
          <a:endParaRPr lang="en-US"/>
        </a:p>
      </dgm:t>
    </dgm:pt>
    <dgm:pt modelId="{25D9A11A-D37E-46CE-AEFD-1C940DFA0F8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Phone number and Email must belong to the organization and must be actively monitored.</a:t>
          </a:r>
        </a:p>
      </dgm:t>
    </dgm:pt>
    <dgm:pt modelId="{979B66C8-4999-411D-8A69-216625DAFC88}" type="parTrans" cxnId="{705D5694-9403-40F0-932F-9DE18D5494E1}">
      <dgm:prSet/>
      <dgm:spPr/>
      <dgm:t>
        <a:bodyPr/>
        <a:lstStyle/>
        <a:p>
          <a:endParaRPr lang="en-US"/>
        </a:p>
      </dgm:t>
    </dgm:pt>
    <dgm:pt modelId="{1E41FD86-3612-48DC-973F-A39EAFCA6CE2}" type="sibTrans" cxnId="{705D5694-9403-40F0-932F-9DE18D5494E1}">
      <dgm:prSet/>
      <dgm:spPr/>
      <dgm:t>
        <a:bodyPr/>
        <a:lstStyle/>
        <a:p>
          <a:endParaRPr lang="en-US"/>
        </a:p>
      </dgm:t>
    </dgm:pt>
    <dgm:pt modelId="{F2592BB5-46D6-4F92-8138-29EB91E827B2}" type="pres">
      <dgm:prSet presAssocID="{490AC97D-EEC7-4B26-8D4F-5B596BE6030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D5C4C42-7572-4AD9-848F-15F126A1DAA1}" type="pres">
      <dgm:prSet presAssocID="{9AA369DB-3811-4DA6-92DB-D931653DFC05}" presName="horFlow" presStyleCnt="0"/>
      <dgm:spPr/>
    </dgm:pt>
    <dgm:pt modelId="{AA292552-A6A2-4B04-8A14-530AD41134A0}" type="pres">
      <dgm:prSet presAssocID="{9AA369DB-3811-4DA6-92DB-D931653DFC05}" presName="bigChev" presStyleLbl="node1" presStyleIdx="0" presStyleCnt="3"/>
      <dgm:spPr/>
    </dgm:pt>
    <dgm:pt modelId="{3B1CFC09-1874-44A1-AA10-180A7C717416}" type="pres">
      <dgm:prSet presAssocID="{335C3BAF-76B9-401A-8D58-C1D719C5FB0E}" presName="parTrans" presStyleCnt="0"/>
      <dgm:spPr/>
    </dgm:pt>
    <dgm:pt modelId="{E194E821-C933-48E1-8D2D-7E81F5E49AE6}" type="pres">
      <dgm:prSet presAssocID="{E2DBE5F4-E850-4905-892A-6F69785DDC18}" presName="node" presStyleLbl="alignAccFollowNode1" presStyleIdx="0" presStyleCnt="3">
        <dgm:presLayoutVars>
          <dgm:bulletEnabled val="1"/>
        </dgm:presLayoutVars>
      </dgm:prSet>
      <dgm:spPr/>
    </dgm:pt>
    <dgm:pt modelId="{5E4538C9-E8E5-4E8B-B61C-1E639CC78CEE}" type="pres">
      <dgm:prSet presAssocID="{9AA369DB-3811-4DA6-92DB-D931653DFC05}" presName="vSp" presStyleCnt="0"/>
      <dgm:spPr/>
    </dgm:pt>
    <dgm:pt modelId="{001FED3C-4768-45C7-A8A3-19B11D63A7A0}" type="pres">
      <dgm:prSet presAssocID="{F02541A8-6AC2-46AD-BD70-51C250D8FDF5}" presName="horFlow" presStyleCnt="0"/>
      <dgm:spPr/>
    </dgm:pt>
    <dgm:pt modelId="{E3BF2FB9-01EA-485E-B7B3-D40CD0E15724}" type="pres">
      <dgm:prSet presAssocID="{F02541A8-6AC2-46AD-BD70-51C250D8FDF5}" presName="bigChev" presStyleLbl="node1" presStyleIdx="1" presStyleCnt="3"/>
      <dgm:spPr/>
    </dgm:pt>
    <dgm:pt modelId="{63BE80FB-1F56-4F7F-8230-0A119CFB5606}" type="pres">
      <dgm:prSet presAssocID="{84C1ABF0-F48C-4C61-BF90-5D369A6BB9F6}" presName="parTrans" presStyleCnt="0"/>
      <dgm:spPr/>
    </dgm:pt>
    <dgm:pt modelId="{A40368CF-6FC1-462E-A59E-51C2C033D9D2}" type="pres">
      <dgm:prSet presAssocID="{49764F5E-E9A9-44D0-94C0-66083C9332D0}" presName="node" presStyleLbl="alignAccFollowNode1" presStyleIdx="1" presStyleCnt="3">
        <dgm:presLayoutVars>
          <dgm:bulletEnabled val="1"/>
        </dgm:presLayoutVars>
      </dgm:prSet>
      <dgm:spPr/>
    </dgm:pt>
    <dgm:pt modelId="{C7E1A439-24C0-42C9-8F75-77D7EA9064FE}" type="pres">
      <dgm:prSet presAssocID="{F02541A8-6AC2-46AD-BD70-51C250D8FDF5}" presName="vSp" presStyleCnt="0"/>
      <dgm:spPr/>
    </dgm:pt>
    <dgm:pt modelId="{487C3274-BE2B-4831-9FA5-BAB403C359F6}" type="pres">
      <dgm:prSet presAssocID="{DEBFF6B3-7FED-43F6-990A-5B09389704C3}" presName="horFlow" presStyleCnt="0"/>
      <dgm:spPr/>
    </dgm:pt>
    <dgm:pt modelId="{E15C1564-F17C-4A1D-B54B-4888827622E4}" type="pres">
      <dgm:prSet presAssocID="{DEBFF6B3-7FED-43F6-990A-5B09389704C3}" presName="bigChev" presStyleLbl="node1" presStyleIdx="2" presStyleCnt="3"/>
      <dgm:spPr/>
    </dgm:pt>
    <dgm:pt modelId="{DCB9577A-1F48-4E05-B961-E05325F1EA60}" type="pres">
      <dgm:prSet presAssocID="{979B66C8-4999-411D-8A69-216625DAFC88}" presName="parTrans" presStyleCnt="0"/>
      <dgm:spPr/>
    </dgm:pt>
    <dgm:pt modelId="{C35BADBA-8E56-401F-A9EA-CB40D85FCDB9}" type="pres">
      <dgm:prSet presAssocID="{25D9A11A-D37E-46CE-AEFD-1C940DFA0F81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838C3F3E-B4EC-4DF0-82B0-B368AD7C696C}" type="presOf" srcId="{49764F5E-E9A9-44D0-94C0-66083C9332D0}" destId="{A40368CF-6FC1-462E-A59E-51C2C033D9D2}" srcOrd="0" destOrd="0" presId="urn:microsoft.com/office/officeart/2005/8/layout/lProcess3"/>
    <dgm:cxn modelId="{2575F53E-95F4-437E-A1CE-216C02982B95}" srcId="{9AA369DB-3811-4DA6-92DB-D931653DFC05}" destId="{E2DBE5F4-E850-4905-892A-6F69785DDC18}" srcOrd="0" destOrd="0" parTransId="{335C3BAF-76B9-401A-8D58-C1D719C5FB0E}" sibTransId="{1D153332-4B3F-4D3E-94C7-3699F4EA50AC}"/>
    <dgm:cxn modelId="{3B3BAC72-195A-401F-AB8C-056071DB0FE1}" srcId="{490AC97D-EEC7-4B26-8D4F-5B596BE60305}" destId="{DEBFF6B3-7FED-43F6-990A-5B09389704C3}" srcOrd="2" destOrd="0" parTransId="{C58ED2D3-DA6B-47FB-B4A2-BC4D7018517A}" sibTransId="{DB55A9F6-B53D-4B80-85BA-0E756430D38B}"/>
    <dgm:cxn modelId="{BDA17C73-30A5-4835-846D-6A1725481230}" srcId="{F02541A8-6AC2-46AD-BD70-51C250D8FDF5}" destId="{49764F5E-E9A9-44D0-94C0-66083C9332D0}" srcOrd="0" destOrd="0" parTransId="{84C1ABF0-F48C-4C61-BF90-5D369A6BB9F6}" sibTransId="{E6B84539-AEE7-4841-B3E3-0B7D64799A23}"/>
    <dgm:cxn modelId="{65CF2277-D29A-4967-8106-C0CF903097EA}" type="presOf" srcId="{E2DBE5F4-E850-4905-892A-6F69785DDC18}" destId="{E194E821-C933-48E1-8D2D-7E81F5E49AE6}" srcOrd="0" destOrd="0" presId="urn:microsoft.com/office/officeart/2005/8/layout/lProcess3"/>
    <dgm:cxn modelId="{C9512B7B-07E0-470F-AAB4-CC9718F8361D}" type="presOf" srcId="{9AA369DB-3811-4DA6-92DB-D931653DFC05}" destId="{AA292552-A6A2-4B04-8A14-530AD41134A0}" srcOrd="0" destOrd="0" presId="urn:microsoft.com/office/officeart/2005/8/layout/lProcess3"/>
    <dgm:cxn modelId="{705D5694-9403-40F0-932F-9DE18D5494E1}" srcId="{DEBFF6B3-7FED-43F6-990A-5B09389704C3}" destId="{25D9A11A-D37E-46CE-AEFD-1C940DFA0F81}" srcOrd="0" destOrd="0" parTransId="{979B66C8-4999-411D-8A69-216625DAFC88}" sibTransId="{1E41FD86-3612-48DC-973F-A39EAFCA6CE2}"/>
    <dgm:cxn modelId="{3E1902A4-9D30-4C94-87E0-BC34F620CB0B}" srcId="{490AC97D-EEC7-4B26-8D4F-5B596BE60305}" destId="{9AA369DB-3811-4DA6-92DB-D931653DFC05}" srcOrd="0" destOrd="0" parTransId="{E45B11F2-92E4-4DD7-B498-A93FA52A5339}" sibTransId="{04D144CC-5174-432B-BB3E-90483D45F30A}"/>
    <dgm:cxn modelId="{8A1059AA-C0E5-4E37-876D-2C221B73ED34}" srcId="{490AC97D-EEC7-4B26-8D4F-5B596BE60305}" destId="{F02541A8-6AC2-46AD-BD70-51C250D8FDF5}" srcOrd="1" destOrd="0" parTransId="{A4DCD931-A859-4D8F-A4BE-18E91BC70F95}" sibTransId="{01C1EAFC-47F3-4F29-9E1C-E34CDC43C693}"/>
    <dgm:cxn modelId="{A71599C4-D16C-4287-B422-1DCC9B578355}" type="presOf" srcId="{F02541A8-6AC2-46AD-BD70-51C250D8FDF5}" destId="{E3BF2FB9-01EA-485E-B7B3-D40CD0E15724}" srcOrd="0" destOrd="0" presId="urn:microsoft.com/office/officeart/2005/8/layout/lProcess3"/>
    <dgm:cxn modelId="{388080D1-8F38-45DE-A8BE-30C30373AEA4}" type="presOf" srcId="{490AC97D-EEC7-4B26-8D4F-5B596BE60305}" destId="{F2592BB5-46D6-4F92-8138-29EB91E827B2}" srcOrd="0" destOrd="0" presId="urn:microsoft.com/office/officeart/2005/8/layout/lProcess3"/>
    <dgm:cxn modelId="{147454F8-4E85-4AEF-A889-161B8F14C402}" type="presOf" srcId="{25D9A11A-D37E-46CE-AEFD-1C940DFA0F81}" destId="{C35BADBA-8E56-401F-A9EA-CB40D85FCDB9}" srcOrd="0" destOrd="0" presId="urn:microsoft.com/office/officeart/2005/8/layout/lProcess3"/>
    <dgm:cxn modelId="{56EC00FB-56B2-407B-AC4B-B4A6BF44C309}" type="presOf" srcId="{DEBFF6B3-7FED-43F6-990A-5B09389704C3}" destId="{E15C1564-F17C-4A1D-B54B-4888827622E4}" srcOrd="0" destOrd="0" presId="urn:microsoft.com/office/officeart/2005/8/layout/lProcess3"/>
    <dgm:cxn modelId="{8EDE1B3F-C83D-453C-9E36-A78C3141006D}" type="presParOf" srcId="{F2592BB5-46D6-4F92-8138-29EB91E827B2}" destId="{DD5C4C42-7572-4AD9-848F-15F126A1DAA1}" srcOrd="0" destOrd="0" presId="urn:microsoft.com/office/officeart/2005/8/layout/lProcess3"/>
    <dgm:cxn modelId="{C9E3F64A-F5B2-4565-8388-21C00E4C243D}" type="presParOf" srcId="{DD5C4C42-7572-4AD9-848F-15F126A1DAA1}" destId="{AA292552-A6A2-4B04-8A14-530AD41134A0}" srcOrd="0" destOrd="0" presId="urn:microsoft.com/office/officeart/2005/8/layout/lProcess3"/>
    <dgm:cxn modelId="{160D9521-D1EA-4A49-BCDB-1324F857307B}" type="presParOf" srcId="{DD5C4C42-7572-4AD9-848F-15F126A1DAA1}" destId="{3B1CFC09-1874-44A1-AA10-180A7C717416}" srcOrd="1" destOrd="0" presId="urn:microsoft.com/office/officeart/2005/8/layout/lProcess3"/>
    <dgm:cxn modelId="{456ADCC5-E422-40DF-9BFD-5A06397FC2C7}" type="presParOf" srcId="{DD5C4C42-7572-4AD9-848F-15F126A1DAA1}" destId="{E194E821-C933-48E1-8D2D-7E81F5E49AE6}" srcOrd="2" destOrd="0" presId="urn:microsoft.com/office/officeart/2005/8/layout/lProcess3"/>
    <dgm:cxn modelId="{79F3FF19-633A-4CF5-B7BA-1097BEA961C9}" type="presParOf" srcId="{F2592BB5-46D6-4F92-8138-29EB91E827B2}" destId="{5E4538C9-E8E5-4E8B-B61C-1E639CC78CEE}" srcOrd="1" destOrd="0" presId="urn:microsoft.com/office/officeart/2005/8/layout/lProcess3"/>
    <dgm:cxn modelId="{9A17D1C4-77EB-4314-9717-C34F71B29EAA}" type="presParOf" srcId="{F2592BB5-46D6-4F92-8138-29EB91E827B2}" destId="{001FED3C-4768-45C7-A8A3-19B11D63A7A0}" srcOrd="2" destOrd="0" presId="urn:microsoft.com/office/officeart/2005/8/layout/lProcess3"/>
    <dgm:cxn modelId="{E6B3A721-ECFB-47E7-9E28-86D5D9494795}" type="presParOf" srcId="{001FED3C-4768-45C7-A8A3-19B11D63A7A0}" destId="{E3BF2FB9-01EA-485E-B7B3-D40CD0E15724}" srcOrd="0" destOrd="0" presId="urn:microsoft.com/office/officeart/2005/8/layout/lProcess3"/>
    <dgm:cxn modelId="{1D3C3690-7CF1-4955-95D4-E8286C5C8546}" type="presParOf" srcId="{001FED3C-4768-45C7-A8A3-19B11D63A7A0}" destId="{63BE80FB-1F56-4F7F-8230-0A119CFB5606}" srcOrd="1" destOrd="0" presId="urn:microsoft.com/office/officeart/2005/8/layout/lProcess3"/>
    <dgm:cxn modelId="{AD146388-09EB-440F-BA97-6D2DFEC7EC34}" type="presParOf" srcId="{001FED3C-4768-45C7-A8A3-19B11D63A7A0}" destId="{A40368CF-6FC1-462E-A59E-51C2C033D9D2}" srcOrd="2" destOrd="0" presId="urn:microsoft.com/office/officeart/2005/8/layout/lProcess3"/>
    <dgm:cxn modelId="{57771A9D-47BF-4011-AE51-B2EA5F5A02F3}" type="presParOf" srcId="{F2592BB5-46D6-4F92-8138-29EB91E827B2}" destId="{C7E1A439-24C0-42C9-8F75-77D7EA9064FE}" srcOrd="3" destOrd="0" presId="urn:microsoft.com/office/officeart/2005/8/layout/lProcess3"/>
    <dgm:cxn modelId="{73327005-DF6F-4E00-AB3A-366727783228}" type="presParOf" srcId="{F2592BB5-46D6-4F92-8138-29EB91E827B2}" destId="{487C3274-BE2B-4831-9FA5-BAB403C359F6}" srcOrd="4" destOrd="0" presId="urn:microsoft.com/office/officeart/2005/8/layout/lProcess3"/>
    <dgm:cxn modelId="{010F4F84-C532-4534-A301-FAB9AE7FB2EA}" type="presParOf" srcId="{487C3274-BE2B-4831-9FA5-BAB403C359F6}" destId="{E15C1564-F17C-4A1D-B54B-4888827622E4}" srcOrd="0" destOrd="0" presId="urn:microsoft.com/office/officeart/2005/8/layout/lProcess3"/>
    <dgm:cxn modelId="{39F92D15-43AE-41DC-8A91-58BB0AA905F6}" type="presParOf" srcId="{487C3274-BE2B-4831-9FA5-BAB403C359F6}" destId="{DCB9577A-1F48-4E05-B961-E05325F1EA60}" srcOrd="1" destOrd="0" presId="urn:microsoft.com/office/officeart/2005/8/layout/lProcess3"/>
    <dgm:cxn modelId="{ABDBAFD0-AE92-4DF0-9D58-4705A837FC84}" type="presParOf" srcId="{487C3274-BE2B-4831-9FA5-BAB403C359F6}" destId="{C35BADBA-8E56-401F-A9EA-CB40D85FCDB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450B0-151A-4C1F-86F1-24E70FD7EDF0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F5D69F0-7C43-4C56-8632-52F44C3930BA}">
      <dgm:prSet custT="1"/>
      <dgm:spPr/>
      <dgm:t>
        <a:bodyPr/>
        <a:lstStyle/>
        <a:p>
          <a:r>
            <a:rPr lang="en-US" sz="1800" dirty="0"/>
            <a:t>Indicate which type of license is being sought: </a:t>
          </a:r>
        </a:p>
      </dgm:t>
    </dgm:pt>
    <dgm:pt modelId="{CD6ADDE1-16A0-44EF-8661-99BE2BFA9948}" type="parTrans" cxnId="{EF04723C-4FA4-4FA7-BAA5-46910180C3B2}">
      <dgm:prSet/>
      <dgm:spPr/>
      <dgm:t>
        <a:bodyPr/>
        <a:lstStyle/>
        <a:p>
          <a:endParaRPr lang="en-US"/>
        </a:p>
      </dgm:t>
    </dgm:pt>
    <dgm:pt modelId="{7B4ABB90-22B1-4478-9DDE-65155801E270}" type="sibTrans" cxnId="{EF04723C-4FA4-4FA7-BAA5-46910180C3B2}">
      <dgm:prSet/>
      <dgm:spPr/>
      <dgm:t>
        <a:bodyPr/>
        <a:lstStyle/>
        <a:p>
          <a:endParaRPr lang="en-US"/>
        </a:p>
      </dgm:t>
    </dgm:pt>
    <dgm:pt modelId="{8B36C9F5-2E25-4306-9444-A348DF226343}">
      <dgm:prSet custT="1"/>
      <dgm:spPr/>
      <dgm:t>
        <a:bodyPr/>
        <a:lstStyle/>
        <a:p>
          <a:r>
            <a:rPr lang="en-US" sz="1600" dirty="0"/>
            <a:t>Bingo w/ Lucky 7</a:t>
          </a:r>
        </a:p>
      </dgm:t>
    </dgm:pt>
    <dgm:pt modelId="{C68B60C3-F5D9-4416-8561-2B711620F71E}" type="parTrans" cxnId="{AFE63D81-D65F-4329-9E2E-594012794670}">
      <dgm:prSet/>
      <dgm:spPr/>
      <dgm:t>
        <a:bodyPr/>
        <a:lstStyle/>
        <a:p>
          <a:endParaRPr lang="en-US"/>
        </a:p>
      </dgm:t>
    </dgm:pt>
    <dgm:pt modelId="{81A8372C-AFF6-4B9D-B1B6-62271E786CEE}" type="sibTrans" cxnId="{AFE63D81-D65F-4329-9E2E-594012794670}">
      <dgm:prSet/>
      <dgm:spPr/>
      <dgm:t>
        <a:bodyPr/>
        <a:lstStyle/>
        <a:p>
          <a:endParaRPr lang="en-US"/>
        </a:p>
      </dgm:t>
    </dgm:pt>
    <dgm:pt modelId="{6BCC3D9B-E274-4526-8FBA-8D18A5FD7210}">
      <dgm:prSet custT="1"/>
      <dgm:spPr/>
      <dgm:t>
        <a:bodyPr/>
        <a:lstStyle/>
        <a:p>
          <a:r>
            <a:rPr lang="en-US" sz="1600" dirty="0"/>
            <a:t>Bingo w/o Lucky 7</a:t>
          </a:r>
        </a:p>
      </dgm:t>
    </dgm:pt>
    <dgm:pt modelId="{62FDCA3B-B34F-44B6-9462-E974920CFE93}" type="parTrans" cxnId="{377C30F2-CB27-49E5-9434-4FF8022FEFA8}">
      <dgm:prSet/>
      <dgm:spPr/>
      <dgm:t>
        <a:bodyPr/>
        <a:lstStyle/>
        <a:p>
          <a:endParaRPr lang="en-US"/>
        </a:p>
      </dgm:t>
    </dgm:pt>
    <dgm:pt modelId="{0752CC82-00D5-4301-B16E-22C6CC3B23D7}" type="sibTrans" cxnId="{377C30F2-CB27-49E5-9434-4FF8022FEFA8}">
      <dgm:prSet/>
      <dgm:spPr/>
      <dgm:t>
        <a:bodyPr/>
        <a:lstStyle/>
        <a:p>
          <a:endParaRPr lang="en-US"/>
        </a:p>
      </dgm:t>
    </dgm:pt>
    <dgm:pt modelId="{267E076D-D949-4058-B756-41D772AA1328}">
      <dgm:prSet custT="1"/>
      <dgm:spPr/>
      <dgm:t>
        <a:bodyPr/>
        <a:lstStyle/>
        <a:p>
          <a:r>
            <a:rPr lang="en-US" sz="1600" dirty="0"/>
            <a:t>Lucky 7 at GOC</a:t>
          </a:r>
        </a:p>
      </dgm:t>
    </dgm:pt>
    <dgm:pt modelId="{5FCB62A2-C95A-4830-BE42-23C82433CD70}" type="parTrans" cxnId="{FA379534-EEB1-4AFA-9686-FCAE762F9CC1}">
      <dgm:prSet/>
      <dgm:spPr/>
      <dgm:t>
        <a:bodyPr/>
        <a:lstStyle/>
        <a:p>
          <a:endParaRPr lang="en-US"/>
        </a:p>
      </dgm:t>
    </dgm:pt>
    <dgm:pt modelId="{9B33F7F3-D496-479D-A16F-D91401C93560}" type="sibTrans" cxnId="{FA379534-EEB1-4AFA-9686-FCAE762F9CC1}">
      <dgm:prSet/>
      <dgm:spPr/>
      <dgm:t>
        <a:bodyPr/>
        <a:lstStyle/>
        <a:p>
          <a:endParaRPr lang="en-US"/>
        </a:p>
      </dgm:t>
    </dgm:pt>
    <dgm:pt modelId="{31A029B1-36C9-4936-8D70-ED603E7120C0}">
      <dgm:prSet custT="1"/>
      <dgm:spPr/>
      <dgm:t>
        <a:bodyPr/>
        <a:lstStyle/>
        <a:p>
          <a:r>
            <a:rPr lang="en-US" sz="1800" dirty="0"/>
            <a:t>Indicate which type of location Lucky 7 will be held at:</a:t>
          </a:r>
        </a:p>
      </dgm:t>
    </dgm:pt>
    <dgm:pt modelId="{9580D366-EA4E-4A50-BC58-1C2D03A08C87}" type="parTrans" cxnId="{05AD6AE7-8C2E-4D78-857B-21C60A6673F2}">
      <dgm:prSet/>
      <dgm:spPr/>
      <dgm:t>
        <a:bodyPr/>
        <a:lstStyle/>
        <a:p>
          <a:endParaRPr lang="en-US"/>
        </a:p>
      </dgm:t>
    </dgm:pt>
    <dgm:pt modelId="{BD670ADB-5726-41B2-85D5-7932EE6A25A8}" type="sibTrans" cxnId="{05AD6AE7-8C2E-4D78-857B-21C60A6673F2}">
      <dgm:prSet/>
      <dgm:spPr/>
      <dgm:t>
        <a:bodyPr/>
        <a:lstStyle/>
        <a:p>
          <a:endParaRPr lang="en-US"/>
        </a:p>
      </dgm:t>
    </dgm:pt>
    <dgm:pt modelId="{70E63C83-579B-41F0-94E8-C5EB21546897}">
      <dgm:prSet custT="1"/>
      <dgm:spPr/>
      <dgm:t>
        <a:bodyPr/>
        <a:lstStyle/>
        <a:p>
          <a:r>
            <a:rPr lang="en-US" sz="1800" dirty="0"/>
            <a:t>Name of Location</a:t>
          </a:r>
        </a:p>
      </dgm:t>
    </dgm:pt>
    <dgm:pt modelId="{7BAD296F-37EC-4D5B-AED7-205E7EF929EA}" type="parTrans" cxnId="{1C797CB7-429A-41D6-AD83-6A21086A3E59}">
      <dgm:prSet/>
      <dgm:spPr/>
      <dgm:t>
        <a:bodyPr/>
        <a:lstStyle/>
        <a:p>
          <a:endParaRPr lang="en-US"/>
        </a:p>
      </dgm:t>
    </dgm:pt>
    <dgm:pt modelId="{692C8A11-B5CE-4F1A-A301-D42EDDCB70A9}" type="sibTrans" cxnId="{1C797CB7-429A-41D6-AD83-6A21086A3E59}">
      <dgm:prSet/>
      <dgm:spPr/>
      <dgm:t>
        <a:bodyPr/>
        <a:lstStyle/>
        <a:p>
          <a:endParaRPr lang="en-US"/>
        </a:p>
      </dgm:t>
    </dgm:pt>
    <dgm:pt modelId="{BE24E42F-7606-4A89-8345-D23849B4D5DD}">
      <dgm:prSet custT="1"/>
      <dgm:spPr/>
      <dgm:t>
        <a:bodyPr/>
        <a:lstStyle/>
        <a:p>
          <a:r>
            <a:rPr lang="en-US" sz="1600" dirty="0"/>
            <a:t>Provide the name of the location where the tickets are being sold. </a:t>
          </a:r>
        </a:p>
      </dgm:t>
    </dgm:pt>
    <dgm:pt modelId="{A827704D-FCCA-4ABB-B3F3-984DCA42AB1C}" type="parTrans" cxnId="{C3794313-A5CA-48D1-9793-C4BFFB237253}">
      <dgm:prSet/>
      <dgm:spPr/>
      <dgm:t>
        <a:bodyPr/>
        <a:lstStyle/>
        <a:p>
          <a:endParaRPr lang="en-US"/>
        </a:p>
      </dgm:t>
    </dgm:pt>
    <dgm:pt modelId="{DEFC1D61-09C8-4FB8-B3EB-329A078518D5}" type="sibTrans" cxnId="{C3794313-A5CA-48D1-9793-C4BFFB237253}">
      <dgm:prSet/>
      <dgm:spPr/>
      <dgm:t>
        <a:bodyPr/>
        <a:lstStyle/>
        <a:p>
          <a:endParaRPr lang="en-US"/>
        </a:p>
      </dgm:t>
    </dgm:pt>
    <dgm:pt modelId="{C05DE58E-26FD-40BA-B3B8-350D7FA81738}">
      <dgm:prSet custT="1"/>
      <dgm:spPr/>
      <dgm:t>
        <a:bodyPr/>
        <a:lstStyle/>
        <a:p>
          <a:r>
            <a:rPr lang="en-US" sz="1600" dirty="0"/>
            <a:t>Provide the physical address where the tickets are being sold</a:t>
          </a:r>
        </a:p>
      </dgm:t>
    </dgm:pt>
    <dgm:pt modelId="{7472933A-488D-4F8A-A581-64D5E3C3A864}" type="parTrans" cxnId="{B3F3E5D7-F958-42D8-B8A6-584331776852}">
      <dgm:prSet/>
      <dgm:spPr/>
      <dgm:t>
        <a:bodyPr/>
        <a:lstStyle/>
        <a:p>
          <a:endParaRPr lang="en-US"/>
        </a:p>
      </dgm:t>
    </dgm:pt>
    <dgm:pt modelId="{837E6F00-F0BF-4EDE-A40A-FE5C8258BF04}" type="sibTrans" cxnId="{B3F3E5D7-F958-42D8-B8A6-584331776852}">
      <dgm:prSet/>
      <dgm:spPr/>
      <dgm:t>
        <a:bodyPr/>
        <a:lstStyle/>
        <a:p>
          <a:endParaRPr lang="en-US"/>
        </a:p>
      </dgm:t>
    </dgm:pt>
    <dgm:pt modelId="{3FA244C5-56C2-43B7-AD1E-FB39AFD9E5A0}">
      <dgm:prSet custT="1"/>
      <dgm:spPr/>
      <dgm:t>
        <a:bodyPr/>
        <a:lstStyle/>
        <a:p>
          <a:r>
            <a:rPr lang="en-US" sz="1600" dirty="0"/>
            <a:t>Commercial Hall</a:t>
          </a:r>
        </a:p>
      </dgm:t>
    </dgm:pt>
    <dgm:pt modelId="{8287E058-7403-4E15-AB55-127F93C64043}" type="parTrans" cxnId="{CCD59747-4BEC-4104-8C9E-F75F378A934D}">
      <dgm:prSet/>
      <dgm:spPr/>
      <dgm:t>
        <a:bodyPr/>
        <a:lstStyle/>
        <a:p>
          <a:endParaRPr lang="en-US"/>
        </a:p>
      </dgm:t>
    </dgm:pt>
    <dgm:pt modelId="{20099190-8D3C-48B9-B4DD-B0066C9EE95A}" type="sibTrans" cxnId="{CCD59747-4BEC-4104-8C9E-F75F378A934D}">
      <dgm:prSet/>
      <dgm:spPr/>
      <dgm:t>
        <a:bodyPr/>
        <a:lstStyle/>
        <a:p>
          <a:endParaRPr lang="en-US"/>
        </a:p>
      </dgm:t>
    </dgm:pt>
    <dgm:pt modelId="{6A284495-4D27-4A12-B81C-37064765B2DB}">
      <dgm:prSet custT="1"/>
      <dgm:spPr/>
      <dgm:t>
        <a:bodyPr/>
        <a:lstStyle/>
        <a:p>
          <a:r>
            <a:rPr lang="en-US" sz="1600" dirty="0"/>
            <a:t>Licensed Game Room</a:t>
          </a:r>
        </a:p>
      </dgm:t>
    </dgm:pt>
    <dgm:pt modelId="{E39DB260-B460-4AB7-8CB8-CF516DD5250D}" type="parTrans" cxnId="{76A1BC62-C269-48BA-935A-DB8DD39AC682}">
      <dgm:prSet/>
      <dgm:spPr/>
      <dgm:t>
        <a:bodyPr/>
        <a:lstStyle/>
        <a:p>
          <a:endParaRPr lang="en-US"/>
        </a:p>
      </dgm:t>
    </dgm:pt>
    <dgm:pt modelId="{0805F7EC-1759-44B8-95DC-45A25C09683E}" type="sibTrans" cxnId="{76A1BC62-C269-48BA-935A-DB8DD39AC682}">
      <dgm:prSet/>
      <dgm:spPr/>
      <dgm:t>
        <a:bodyPr/>
        <a:lstStyle/>
        <a:p>
          <a:endParaRPr lang="en-US"/>
        </a:p>
      </dgm:t>
    </dgm:pt>
    <dgm:pt modelId="{07F4591C-07F0-4B60-A5BC-2DEAC96C504F}">
      <dgm:prSet custT="1"/>
      <dgm:spPr/>
      <dgm:t>
        <a:bodyPr/>
        <a:lstStyle/>
        <a:p>
          <a:r>
            <a:rPr lang="en-US" sz="1600" dirty="0"/>
            <a:t>Regular Meeting Place</a:t>
          </a:r>
        </a:p>
      </dgm:t>
    </dgm:pt>
    <dgm:pt modelId="{765161E2-25C0-498A-88D6-4CD09D23CBF1}" type="parTrans" cxnId="{022F99DC-83E0-49A5-83D1-3489B483B774}">
      <dgm:prSet/>
      <dgm:spPr/>
      <dgm:t>
        <a:bodyPr/>
        <a:lstStyle/>
        <a:p>
          <a:endParaRPr lang="en-US"/>
        </a:p>
      </dgm:t>
    </dgm:pt>
    <dgm:pt modelId="{2CF97209-347F-44F8-9F97-477982D15508}" type="sibTrans" cxnId="{022F99DC-83E0-49A5-83D1-3489B483B774}">
      <dgm:prSet/>
      <dgm:spPr/>
      <dgm:t>
        <a:bodyPr/>
        <a:lstStyle/>
        <a:p>
          <a:endParaRPr lang="en-US"/>
        </a:p>
      </dgm:t>
    </dgm:pt>
    <dgm:pt modelId="{173DFF84-47E5-444B-9E49-2D106D0C459C}">
      <dgm:prSet custT="1"/>
      <dgm:spPr/>
      <dgm:t>
        <a:bodyPr/>
        <a:lstStyle/>
        <a:p>
          <a:r>
            <a:rPr lang="en-US" sz="1800" dirty="0"/>
            <a:t>Physical Address</a:t>
          </a:r>
        </a:p>
      </dgm:t>
    </dgm:pt>
    <dgm:pt modelId="{1AFD3074-362C-4400-8387-F79F26310820}" type="sibTrans" cxnId="{9340F2C2-5032-4344-A6B1-68F2D0AC90C7}">
      <dgm:prSet/>
      <dgm:spPr/>
      <dgm:t>
        <a:bodyPr/>
        <a:lstStyle/>
        <a:p>
          <a:endParaRPr lang="en-US"/>
        </a:p>
      </dgm:t>
    </dgm:pt>
    <dgm:pt modelId="{4E84A113-F398-4086-B43F-85A810770D06}" type="parTrans" cxnId="{9340F2C2-5032-4344-A6B1-68F2D0AC90C7}">
      <dgm:prSet/>
      <dgm:spPr/>
      <dgm:t>
        <a:bodyPr/>
        <a:lstStyle/>
        <a:p>
          <a:endParaRPr lang="en-US"/>
        </a:p>
      </dgm:t>
    </dgm:pt>
    <dgm:pt modelId="{9D3E083A-2B92-4B2E-AEA7-9B872010114C}" type="pres">
      <dgm:prSet presAssocID="{4E2450B0-151A-4C1F-86F1-24E70FD7EDF0}" presName="Name0" presStyleCnt="0">
        <dgm:presLayoutVars>
          <dgm:chMax val="7"/>
          <dgm:dir/>
          <dgm:resizeHandles val="exact"/>
        </dgm:presLayoutVars>
      </dgm:prSet>
      <dgm:spPr/>
    </dgm:pt>
    <dgm:pt modelId="{C4CCC812-5AD2-4CD4-891C-261D2FE24C6F}" type="pres">
      <dgm:prSet presAssocID="{4E2450B0-151A-4C1F-86F1-24E70FD7EDF0}" presName="ellipse1" presStyleLbl="vennNode1" presStyleIdx="0" presStyleCnt="4" custLinFactNeighborX="1666" custLinFactNeighborY="-7947">
        <dgm:presLayoutVars>
          <dgm:bulletEnabled val="1"/>
        </dgm:presLayoutVars>
      </dgm:prSet>
      <dgm:spPr/>
    </dgm:pt>
    <dgm:pt modelId="{28232497-482B-4430-A079-EC4BFF2A8984}" type="pres">
      <dgm:prSet presAssocID="{4E2450B0-151A-4C1F-86F1-24E70FD7EDF0}" presName="ellipse2" presStyleLbl="vennNode1" presStyleIdx="1" presStyleCnt="4" custLinFactNeighborX="2094" custLinFactNeighborY="6391">
        <dgm:presLayoutVars>
          <dgm:bulletEnabled val="1"/>
        </dgm:presLayoutVars>
      </dgm:prSet>
      <dgm:spPr/>
    </dgm:pt>
    <dgm:pt modelId="{DFD12913-4A1E-4B38-B218-1B1351492448}" type="pres">
      <dgm:prSet presAssocID="{4E2450B0-151A-4C1F-86F1-24E70FD7EDF0}" presName="ellipse3" presStyleLbl="vennNode1" presStyleIdx="2" presStyleCnt="4" custLinFactNeighborX="1792" custLinFactNeighborY="-7947">
        <dgm:presLayoutVars>
          <dgm:bulletEnabled val="1"/>
        </dgm:presLayoutVars>
      </dgm:prSet>
      <dgm:spPr/>
    </dgm:pt>
    <dgm:pt modelId="{73BBAC6E-5D1F-4EFE-9577-46D9BDF8C5E9}" type="pres">
      <dgm:prSet presAssocID="{4E2450B0-151A-4C1F-86F1-24E70FD7EDF0}" presName="ellipse4" presStyleLbl="vennNode1" presStyleIdx="3" presStyleCnt="4" custLinFactNeighborX="4951" custLinFactNeighborY="9266">
        <dgm:presLayoutVars>
          <dgm:bulletEnabled val="1"/>
        </dgm:presLayoutVars>
      </dgm:prSet>
      <dgm:spPr/>
    </dgm:pt>
  </dgm:ptLst>
  <dgm:cxnLst>
    <dgm:cxn modelId="{8453490C-2535-4273-B988-0F9C5DBAA33E}" type="presOf" srcId="{6BCC3D9B-E274-4526-8FBA-8D18A5FD7210}" destId="{C4CCC812-5AD2-4CD4-891C-261D2FE24C6F}" srcOrd="0" destOrd="2" presId="urn:microsoft.com/office/officeart/2005/8/layout/rings+Icon"/>
    <dgm:cxn modelId="{C3794313-A5CA-48D1-9793-C4BFFB237253}" srcId="{70E63C83-579B-41F0-94E8-C5EB21546897}" destId="{BE24E42F-7606-4A89-8345-D23849B4D5DD}" srcOrd="0" destOrd="0" parTransId="{A827704D-FCCA-4ABB-B3F3-984DCA42AB1C}" sibTransId="{DEFC1D61-09C8-4FB8-B3EB-329A078518D5}"/>
    <dgm:cxn modelId="{CAFBC616-0D87-4E7E-BCB0-42B585299C04}" type="presOf" srcId="{C05DE58E-26FD-40BA-B3B8-350D7FA81738}" destId="{73BBAC6E-5D1F-4EFE-9577-46D9BDF8C5E9}" srcOrd="0" destOrd="1" presId="urn:microsoft.com/office/officeart/2005/8/layout/rings+Icon"/>
    <dgm:cxn modelId="{A6A40023-9259-4FF8-8DE8-98D328F7578A}" type="presOf" srcId="{70E63C83-579B-41F0-94E8-C5EB21546897}" destId="{DFD12913-4A1E-4B38-B218-1B1351492448}" srcOrd="0" destOrd="0" presId="urn:microsoft.com/office/officeart/2005/8/layout/rings+Icon"/>
    <dgm:cxn modelId="{C0B3B529-730A-4C74-9290-D7235797B23F}" type="presOf" srcId="{BE24E42F-7606-4A89-8345-D23849B4D5DD}" destId="{DFD12913-4A1E-4B38-B218-1B1351492448}" srcOrd="0" destOrd="1" presId="urn:microsoft.com/office/officeart/2005/8/layout/rings+Icon"/>
    <dgm:cxn modelId="{FA379534-EEB1-4AFA-9686-FCAE762F9CC1}" srcId="{1F5D69F0-7C43-4C56-8632-52F44C3930BA}" destId="{267E076D-D949-4058-B756-41D772AA1328}" srcOrd="2" destOrd="0" parTransId="{5FCB62A2-C95A-4830-BE42-23C82433CD70}" sibTransId="{9B33F7F3-D496-479D-A16F-D91401C93560}"/>
    <dgm:cxn modelId="{EF04723C-4FA4-4FA7-BAA5-46910180C3B2}" srcId="{4E2450B0-151A-4C1F-86F1-24E70FD7EDF0}" destId="{1F5D69F0-7C43-4C56-8632-52F44C3930BA}" srcOrd="0" destOrd="0" parTransId="{CD6ADDE1-16A0-44EF-8661-99BE2BFA9948}" sibTransId="{7B4ABB90-22B1-4478-9DDE-65155801E270}"/>
    <dgm:cxn modelId="{0957D460-8EE1-40CF-9320-A56ACD57B801}" type="presOf" srcId="{173DFF84-47E5-444B-9E49-2D106D0C459C}" destId="{73BBAC6E-5D1F-4EFE-9577-46D9BDF8C5E9}" srcOrd="0" destOrd="0" presId="urn:microsoft.com/office/officeart/2005/8/layout/rings+Icon"/>
    <dgm:cxn modelId="{76A1BC62-C269-48BA-935A-DB8DD39AC682}" srcId="{31A029B1-36C9-4936-8D70-ED603E7120C0}" destId="{6A284495-4D27-4A12-B81C-37064765B2DB}" srcOrd="2" destOrd="0" parTransId="{E39DB260-B460-4AB7-8CB8-CF516DD5250D}" sibTransId="{0805F7EC-1759-44B8-95DC-45A25C09683E}"/>
    <dgm:cxn modelId="{F1310043-49A0-4B69-A521-7FDA1E85EE03}" type="presOf" srcId="{07F4591C-07F0-4B60-A5BC-2DEAC96C504F}" destId="{28232497-482B-4430-A079-EC4BFF2A8984}" srcOrd="0" destOrd="2" presId="urn:microsoft.com/office/officeart/2005/8/layout/rings+Icon"/>
    <dgm:cxn modelId="{CCD59747-4BEC-4104-8C9E-F75F378A934D}" srcId="{31A029B1-36C9-4936-8D70-ED603E7120C0}" destId="{3FA244C5-56C2-43B7-AD1E-FB39AFD9E5A0}" srcOrd="0" destOrd="0" parTransId="{8287E058-7403-4E15-AB55-127F93C64043}" sibTransId="{20099190-8D3C-48B9-B4DD-B0066C9EE95A}"/>
    <dgm:cxn modelId="{9CCC5C73-9C4B-44FA-91C0-423899BA3262}" type="presOf" srcId="{6A284495-4D27-4A12-B81C-37064765B2DB}" destId="{28232497-482B-4430-A079-EC4BFF2A8984}" srcOrd="0" destOrd="3" presId="urn:microsoft.com/office/officeart/2005/8/layout/rings+Icon"/>
    <dgm:cxn modelId="{6245867A-7745-4258-B668-6DBE543C2AC0}" type="presOf" srcId="{4E2450B0-151A-4C1F-86F1-24E70FD7EDF0}" destId="{9D3E083A-2B92-4B2E-AEA7-9B872010114C}" srcOrd="0" destOrd="0" presId="urn:microsoft.com/office/officeart/2005/8/layout/rings+Icon"/>
    <dgm:cxn modelId="{AFE63D81-D65F-4329-9E2E-594012794670}" srcId="{1F5D69F0-7C43-4C56-8632-52F44C3930BA}" destId="{8B36C9F5-2E25-4306-9444-A348DF226343}" srcOrd="0" destOrd="0" parTransId="{C68B60C3-F5D9-4416-8561-2B711620F71E}" sibTransId="{81A8372C-AFF6-4B9D-B1B6-62271E786CEE}"/>
    <dgm:cxn modelId="{8EC382A0-F495-4ECF-A82C-6FC41A68966C}" type="presOf" srcId="{1F5D69F0-7C43-4C56-8632-52F44C3930BA}" destId="{C4CCC812-5AD2-4CD4-891C-261D2FE24C6F}" srcOrd="0" destOrd="0" presId="urn:microsoft.com/office/officeart/2005/8/layout/rings+Icon"/>
    <dgm:cxn modelId="{844EADA6-1F92-4B26-89EE-CF4CD84717FD}" type="presOf" srcId="{3FA244C5-56C2-43B7-AD1E-FB39AFD9E5A0}" destId="{28232497-482B-4430-A079-EC4BFF2A8984}" srcOrd="0" destOrd="1" presId="urn:microsoft.com/office/officeart/2005/8/layout/rings+Icon"/>
    <dgm:cxn modelId="{2A5AA5B5-6A70-4332-BC4C-90DF1DD1EEE8}" type="presOf" srcId="{267E076D-D949-4058-B756-41D772AA1328}" destId="{C4CCC812-5AD2-4CD4-891C-261D2FE24C6F}" srcOrd="0" destOrd="3" presId="urn:microsoft.com/office/officeart/2005/8/layout/rings+Icon"/>
    <dgm:cxn modelId="{1C797CB7-429A-41D6-AD83-6A21086A3E59}" srcId="{4E2450B0-151A-4C1F-86F1-24E70FD7EDF0}" destId="{70E63C83-579B-41F0-94E8-C5EB21546897}" srcOrd="2" destOrd="0" parTransId="{7BAD296F-37EC-4D5B-AED7-205E7EF929EA}" sibTransId="{692C8A11-B5CE-4F1A-A301-D42EDDCB70A9}"/>
    <dgm:cxn modelId="{9340F2C2-5032-4344-A6B1-68F2D0AC90C7}" srcId="{4E2450B0-151A-4C1F-86F1-24E70FD7EDF0}" destId="{173DFF84-47E5-444B-9E49-2D106D0C459C}" srcOrd="3" destOrd="0" parTransId="{4E84A113-F398-4086-B43F-85A810770D06}" sibTransId="{1AFD3074-362C-4400-8387-F79F26310820}"/>
    <dgm:cxn modelId="{A2341FD4-1CA1-4D4A-99B1-2FA5944D8768}" type="presOf" srcId="{8B36C9F5-2E25-4306-9444-A348DF226343}" destId="{C4CCC812-5AD2-4CD4-891C-261D2FE24C6F}" srcOrd="0" destOrd="1" presId="urn:microsoft.com/office/officeart/2005/8/layout/rings+Icon"/>
    <dgm:cxn modelId="{B3F3E5D7-F958-42D8-B8A6-584331776852}" srcId="{173DFF84-47E5-444B-9E49-2D106D0C459C}" destId="{C05DE58E-26FD-40BA-B3B8-350D7FA81738}" srcOrd="0" destOrd="0" parTransId="{7472933A-488D-4F8A-A581-64D5E3C3A864}" sibTransId="{837E6F00-F0BF-4EDE-A40A-FE5C8258BF04}"/>
    <dgm:cxn modelId="{022F99DC-83E0-49A5-83D1-3489B483B774}" srcId="{31A029B1-36C9-4936-8D70-ED603E7120C0}" destId="{07F4591C-07F0-4B60-A5BC-2DEAC96C504F}" srcOrd="1" destOrd="0" parTransId="{765161E2-25C0-498A-88D6-4CD09D23CBF1}" sibTransId="{2CF97209-347F-44F8-9F97-477982D15508}"/>
    <dgm:cxn modelId="{05AD6AE7-8C2E-4D78-857B-21C60A6673F2}" srcId="{4E2450B0-151A-4C1F-86F1-24E70FD7EDF0}" destId="{31A029B1-36C9-4936-8D70-ED603E7120C0}" srcOrd="1" destOrd="0" parTransId="{9580D366-EA4E-4A50-BC58-1C2D03A08C87}" sibTransId="{BD670ADB-5726-41B2-85D5-7932EE6A25A8}"/>
    <dgm:cxn modelId="{9EEA61EF-768A-4672-9990-5E351746CA25}" type="presOf" srcId="{31A029B1-36C9-4936-8D70-ED603E7120C0}" destId="{28232497-482B-4430-A079-EC4BFF2A8984}" srcOrd="0" destOrd="0" presId="urn:microsoft.com/office/officeart/2005/8/layout/rings+Icon"/>
    <dgm:cxn modelId="{377C30F2-CB27-49E5-9434-4FF8022FEFA8}" srcId="{1F5D69F0-7C43-4C56-8632-52F44C3930BA}" destId="{6BCC3D9B-E274-4526-8FBA-8D18A5FD7210}" srcOrd="1" destOrd="0" parTransId="{62FDCA3B-B34F-44B6-9462-E974920CFE93}" sibTransId="{0752CC82-00D5-4301-B16E-22C6CC3B23D7}"/>
    <dgm:cxn modelId="{31F6217C-EBC7-4ABA-A6C2-3638CDF82395}" type="presParOf" srcId="{9D3E083A-2B92-4B2E-AEA7-9B872010114C}" destId="{C4CCC812-5AD2-4CD4-891C-261D2FE24C6F}" srcOrd="0" destOrd="0" presId="urn:microsoft.com/office/officeart/2005/8/layout/rings+Icon"/>
    <dgm:cxn modelId="{9AD91D84-FB69-497B-8EF5-689FD12E3776}" type="presParOf" srcId="{9D3E083A-2B92-4B2E-AEA7-9B872010114C}" destId="{28232497-482B-4430-A079-EC4BFF2A8984}" srcOrd="1" destOrd="0" presId="urn:microsoft.com/office/officeart/2005/8/layout/rings+Icon"/>
    <dgm:cxn modelId="{0BA7B49B-1CAF-4032-9D75-74E047DADD90}" type="presParOf" srcId="{9D3E083A-2B92-4B2E-AEA7-9B872010114C}" destId="{DFD12913-4A1E-4B38-B218-1B1351492448}" srcOrd="2" destOrd="0" presId="urn:microsoft.com/office/officeart/2005/8/layout/rings+Icon"/>
    <dgm:cxn modelId="{0254E678-C9F7-4493-BA5C-C56E32E21AD6}" type="presParOf" srcId="{9D3E083A-2B92-4B2E-AEA7-9B872010114C}" destId="{73BBAC6E-5D1F-4EFE-9577-46D9BDF8C5E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D5282-0594-4451-AD3B-5091060289E8}" type="doc">
      <dgm:prSet loTypeId="urn:microsoft.com/office/officeart/2005/8/layout/hProcess9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97FB511-23A0-4CFA-95D6-26E7AE619452}">
      <dgm:prSet/>
      <dgm:spPr>
        <a:xfrm>
          <a:off x="3132" y="1174218"/>
          <a:ext cx="1506859" cy="1565625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en-US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Enter all game dates that are being requested.  </a:t>
          </a:r>
        </a:p>
      </dgm:t>
    </dgm:pt>
    <dgm:pt modelId="{301DD5E6-8722-4C6A-9843-435F87ECF16F}" type="parTrans" cxnId="{5C378CA6-7ABF-4DDB-BC7B-557FCC9D14F1}">
      <dgm:prSet/>
      <dgm:spPr/>
      <dgm:t>
        <a:bodyPr/>
        <a:lstStyle/>
        <a:p>
          <a:endParaRPr lang="en-US"/>
        </a:p>
      </dgm:t>
    </dgm:pt>
    <dgm:pt modelId="{60265414-8532-4060-8A3C-DFDC088F8696}" type="sibTrans" cxnId="{5C378CA6-7ABF-4DDB-BC7B-557FCC9D14F1}">
      <dgm:prSet/>
      <dgm:spPr/>
      <dgm:t>
        <a:bodyPr/>
        <a:lstStyle/>
        <a:p>
          <a:endParaRPr lang="en-US"/>
        </a:p>
      </dgm:t>
    </dgm:pt>
    <dgm:pt modelId="{858ADC05-9F07-4FBA-A781-D5A097A8C22F}">
      <dgm:prSet/>
      <dgm:spPr>
        <a:xfrm>
          <a:off x="1585335" y="1174218"/>
          <a:ext cx="1506859" cy="1565625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en-US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Organizations may hold up to 16 game dates per month. </a:t>
          </a:r>
        </a:p>
      </dgm:t>
    </dgm:pt>
    <dgm:pt modelId="{E647554D-E8F0-4653-98BB-E46960772247}" type="parTrans" cxnId="{D662A8BB-6B25-4AAD-952B-9BE62C09ECED}">
      <dgm:prSet/>
      <dgm:spPr/>
      <dgm:t>
        <a:bodyPr/>
        <a:lstStyle/>
        <a:p>
          <a:endParaRPr lang="en-US"/>
        </a:p>
      </dgm:t>
    </dgm:pt>
    <dgm:pt modelId="{07608282-53EE-4744-9A32-110470FF0E9D}" type="sibTrans" cxnId="{D662A8BB-6B25-4AAD-952B-9BE62C09ECED}">
      <dgm:prSet/>
      <dgm:spPr/>
      <dgm:t>
        <a:bodyPr/>
        <a:lstStyle/>
        <a:p>
          <a:endParaRPr lang="en-US"/>
        </a:p>
      </dgm:t>
    </dgm:pt>
    <dgm:pt modelId="{2657E40A-6AE0-4403-B497-950FBB43C717}">
      <dgm:prSet/>
      <dgm:spPr>
        <a:xfrm>
          <a:off x="3167538" y="1174218"/>
          <a:ext cx="1506859" cy="1565625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en-US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All game dates must be within the </a:t>
          </a:r>
          <a:r>
            <a:rPr lang="en-US" b="1" u="sng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same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 calendar month. </a:t>
          </a:r>
        </a:p>
      </dgm:t>
    </dgm:pt>
    <dgm:pt modelId="{D5E4EFD5-F49E-4E56-95C0-6A0FF91F35A2}" type="parTrans" cxnId="{AA01B72C-23F1-4E2F-AEF9-529EBF184642}">
      <dgm:prSet/>
      <dgm:spPr/>
      <dgm:t>
        <a:bodyPr/>
        <a:lstStyle/>
        <a:p>
          <a:endParaRPr lang="en-US"/>
        </a:p>
      </dgm:t>
    </dgm:pt>
    <dgm:pt modelId="{6819AA64-19D5-4167-8191-A5D348CEAC6C}" type="sibTrans" cxnId="{AA01B72C-23F1-4E2F-AEF9-529EBF184642}">
      <dgm:prSet/>
      <dgm:spPr/>
      <dgm:t>
        <a:bodyPr/>
        <a:lstStyle/>
        <a:p>
          <a:endParaRPr lang="en-US"/>
        </a:p>
      </dgm:t>
    </dgm:pt>
    <dgm:pt modelId="{0DB53626-6A31-476D-994C-C81C4594DF77}">
      <dgm:prSet/>
      <dgm:spPr>
        <a:xfrm>
          <a:off x="4749741" y="1174218"/>
          <a:ext cx="1506859" cy="1565625"/>
        </a:xfrm>
        <a:prstGeom prst="roundRect">
          <a:avLst/>
        </a:prstGeom>
      </dgm:spPr>
      <dgm:t>
        <a:bodyPr/>
        <a:lstStyle/>
        <a:p>
          <a:pPr algn="l">
            <a:buNone/>
          </a:pPr>
          <a:r>
            <a:rPr lang="en-US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A separate application must be submitted for each month. </a:t>
          </a:r>
        </a:p>
      </dgm:t>
    </dgm:pt>
    <dgm:pt modelId="{E5F8CC88-F93B-4518-8888-77CA31DCF5E2}" type="parTrans" cxnId="{DA98F564-F82D-4752-A1A6-6530D943F381}">
      <dgm:prSet/>
      <dgm:spPr/>
      <dgm:t>
        <a:bodyPr/>
        <a:lstStyle/>
        <a:p>
          <a:endParaRPr lang="en-US"/>
        </a:p>
      </dgm:t>
    </dgm:pt>
    <dgm:pt modelId="{3F5DAE9E-3E32-4512-B419-0DACA148778D}" type="sibTrans" cxnId="{DA98F564-F82D-4752-A1A6-6530D943F381}">
      <dgm:prSet/>
      <dgm:spPr/>
      <dgm:t>
        <a:bodyPr/>
        <a:lstStyle/>
        <a:p>
          <a:endParaRPr lang="en-US"/>
        </a:p>
      </dgm:t>
    </dgm:pt>
    <dgm:pt modelId="{620B266C-A8AC-40DC-AE55-9DF412913CF5}" type="pres">
      <dgm:prSet presAssocID="{3AFD5282-0594-4451-AD3B-5091060289E8}" presName="CompostProcess" presStyleCnt="0">
        <dgm:presLayoutVars>
          <dgm:dir/>
          <dgm:resizeHandles val="exact"/>
        </dgm:presLayoutVars>
      </dgm:prSet>
      <dgm:spPr/>
    </dgm:pt>
    <dgm:pt modelId="{E17C0561-081C-4488-8885-027DA14C607B}" type="pres">
      <dgm:prSet presAssocID="{3AFD5282-0594-4451-AD3B-5091060289E8}" presName="arrow" presStyleLbl="bgShp" presStyleIdx="0" presStyleCnt="1"/>
      <dgm:spPr>
        <a:xfrm>
          <a:off x="469480" y="0"/>
          <a:ext cx="5320773" cy="3914063"/>
        </a:xfrm>
        <a:prstGeom prst="rightArrow">
          <a:avLst/>
        </a:prstGeom>
      </dgm:spPr>
    </dgm:pt>
    <dgm:pt modelId="{62363EDC-98C6-4F6E-B24D-428364B0538B}" type="pres">
      <dgm:prSet presAssocID="{3AFD5282-0594-4451-AD3B-5091060289E8}" presName="linearProcess" presStyleCnt="0"/>
      <dgm:spPr/>
    </dgm:pt>
    <dgm:pt modelId="{9B3889B1-56FD-4060-8EEC-3D1BF9842F50}" type="pres">
      <dgm:prSet presAssocID="{C97FB511-23A0-4CFA-95D6-26E7AE619452}" presName="textNode" presStyleLbl="node1" presStyleIdx="0" presStyleCnt="4">
        <dgm:presLayoutVars>
          <dgm:bulletEnabled val="1"/>
        </dgm:presLayoutVars>
      </dgm:prSet>
      <dgm:spPr/>
    </dgm:pt>
    <dgm:pt modelId="{5CE4C665-1771-480E-8894-BFF4CB943040}" type="pres">
      <dgm:prSet presAssocID="{60265414-8532-4060-8A3C-DFDC088F8696}" presName="sibTrans" presStyleCnt="0"/>
      <dgm:spPr/>
    </dgm:pt>
    <dgm:pt modelId="{A4D1E9E3-1328-4982-8A1B-D2D48BF11E4D}" type="pres">
      <dgm:prSet presAssocID="{858ADC05-9F07-4FBA-A781-D5A097A8C22F}" presName="textNode" presStyleLbl="node1" presStyleIdx="1" presStyleCnt="4">
        <dgm:presLayoutVars>
          <dgm:bulletEnabled val="1"/>
        </dgm:presLayoutVars>
      </dgm:prSet>
      <dgm:spPr/>
    </dgm:pt>
    <dgm:pt modelId="{A466DB57-8D75-42A3-8FC5-B89EADFE7C31}" type="pres">
      <dgm:prSet presAssocID="{07608282-53EE-4744-9A32-110470FF0E9D}" presName="sibTrans" presStyleCnt="0"/>
      <dgm:spPr/>
    </dgm:pt>
    <dgm:pt modelId="{8DBF7E1C-6DCC-45F6-A0E5-CD4D1B98E3E9}" type="pres">
      <dgm:prSet presAssocID="{2657E40A-6AE0-4403-B497-950FBB43C717}" presName="textNode" presStyleLbl="node1" presStyleIdx="2" presStyleCnt="4">
        <dgm:presLayoutVars>
          <dgm:bulletEnabled val="1"/>
        </dgm:presLayoutVars>
      </dgm:prSet>
      <dgm:spPr/>
    </dgm:pt>
    <dgm:pt modelId="{8313625B-9530-4CB6-B235-C5A0DFAE2D9B}" type="pres">
      <dgm:prSet presAssocID="{6819AA64-19D5-4167-8191-A5D348CEAC6C}" presName="sibTrans" presStyleCnt="0"/>
      <dgm:spPr/>
    </dgm:pt>
    <dgm:pt modelId="{03A10543-D08B-449A-B08E-33A04841F34D}" type="pres">
      <dgm:prSet presAssocID="{0DB53626-6A31-476D-994C-C81C4594DF7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7FF1E1B-5927-480C-ADE9-76B275D4E708}" type="presOf" srcId="{3AFD5282-0594-4451-AD3B-5091060289E8}" destId="{620B266C-A8AC-40DC-AE55-9DF412913CF5}" srcOrd="0" destOrd="0" presId="urn:microsoft.com/office/officeart/2005/8/layout/hProcess9"/>
    <dgm:cxn modelId="{AA01B72C-23F1-4E2F-AEF9-529EBF184642}" srcId="{3AFD5282-0594-4451-AD3B-5091060289E8}" destId="{2657E40A-6AE0-4403-B497-950FBB43C717}" srcOrd="2" destOrd="0" parTransId="{D5E4EFD5-F49E-4E56-95C0-6A0FF91F35A2}" sibTransId="{6819AA64-19D5-4167-8191-A5D348CEAC6C}"/>
    <dgm:cxn modelId="{BD55602E-0D8C-42CD-8EA0-BB500016325F}" type="presOf" srcId="{2657E40A-6AE0-4403-B497-950FBB43C717}" destId="{8DBF7E1C-6DCC-45F6-A0E5-CD4D1B98E3E9}" srcOrd="0" destOrd="0" presId="urn:microsoft.com/office/officeart/2005/8/layout/hProcess9"/>
    <dgm:cxn modelId="{DA98F564-F82D-4752-A1A6-6530D943F381}" srcId="{3AFD5282-0594-4451-AD3B-5091060289E8}" destId="{0DB53626-6A31-476D-994C-C81C4594DF77}" srcOrd="3" destOrd="0" parTransId="{E5F8CC88-F93B-4518-8888-77CA31DCF5E2}" sibTransId="{3F5DAE9E-3E32-4512-B419-0DACA148778D}"/>
    <dgm:cxn modelId="{1F958A79-6FBE-4DA0-971A-E28FEB06730B}" type="presOf" srcId="{858ADC05-9F07-4FBA-A781-D5A097A8C22F}" destId="{A4D1E9E3-1328-4982-8A1B-D2D48BF11E4D}" srcOrd="0" destOrd="0" presId="urn:microsoft.com/office/officeart/2005/8/layout/hProcess9"/>
    <dgm:cxn modelId="{5C378CA6-7ABF-4DDB-BC7B-557FCC9D14F1}" srcId="{3AFD5282-0594-4451-AD3B-5091060289E8}" destId="{C97FB511-23A0-4CFA-95D6-26E7AE619452}" srcOrd="0" destOrd="0" parTransId="{301DD5E6-8722-4C6A-9843-435F87ECF16F}" sibTransId="{60265414-8532-4060-8A3C-DFDC088F8696}"/>
    <dgm:cxn modelId="{D662A8BB-6B25-4AAD-952B-9BE62C09ECED}" srcId="{3AFD5282-0594-4451-AD3B-5091060289E8}" destId="{858ADC05-9F07-4FBA-A781-D5A097A8C22F}" srcOrd="1" destOrd="0" parTransId="{E647554D-E8F0-4653-98BB-E46960772247}" sibTransId="{07608282-53EE-4744-9A32-110470FF0E9D}"/>
    <dgm:cxn modelId="{BBB21CF0-E43F-42EA-B5D3-3BF2FF7F65E0}" type="presOf" srcId="{C97FB511-23A0-4CFA-95D6-26E7AE619452}" destId="{9B3889B1-56FD-4060-8EEC-3D1BF9842F50}" srcOrd="0" destOrd="0" presId="urn:microsoft.com/office/officeart/2005/8/layout/hProcess9"/>
    <dgm:cxn modelId="{56D07CFA-B25A-4A1F-A677-B759F54BD01D}" type="presOf" srcId="{0DB53626-6A31-476D-994C-C81C4594DF77}" destId="{03A10543-D08B-449A-B08E-33A04841F34D}" srcOrd="0" destOrd="0" presId="urn:microsoft.com/office/officeart/2005/8/layout/hProcess9"/>
    <dgm:cxn modelId="{9CA900AE-86CD-4CA9-BF01-FDC3B53A6F08}" type="presParOf" srcId="{620B266C-A8AC-40DC-AE55-9DF412913CF5}" destId="{E17C0561-081C-4488-8885-027DA14C607B}" srcOrd="0" destOrd="0" presId="urn:microsoft.com/office/officeart/2005/8/layout/hProcess9"/>
    <dgm:cxn modelId="{89207D3B-B9F3-4127-8AF6-334E1FF75F22}" type="presParOf" srcId="{620B266C-A8AC-40DC-AE55-9DF412913CF5}" destId="{62363EDC-98C6-4F6E-B24D-428364B0538B}" srcOrd="1" destOrd="0" presId="urn:microsoft.com/office/officeart/2005/8/layout/hProcess9"/>
    <dgm:cxn modelId="{6EE555C0-20F9-4B4F-AA51-7C1529FBCEB0}" type="presParOf" srcId="{62363EDC-98C6-4F6E-B24D-428364B0538B}" destId="{9B3889B1-56FD-4060-8EEC-3D1BF9842F50}" srcOrd="0" destOrd="0" presId="urn:microsoft.com/office/officeart/2005/8/layout/hProcess9"/>
    <dgm:cxn modelId="{CEAE5CC8-1A7A-45B5-8811-FDE4E13E6A5A}" type="presParOf" srcId="{62363EDC-98C6-4F6E-B24D-428364B0538B}" destId="{5CE4C665-1771-480E-8894-BFF4CB943040}" srcOrd="1" destOrd="0" presId="urn:microsoft.com/office/officeart/2005/8/layout/hProcess9"/>
    <dgm:cxn modelId="{A0A0D002-2206-4FF5-B8EC-BFC8249675D4}" type="presParOf" srcId="{62363EDC-98C6-4F6E-B24D-428364B0538B}" destId="{A4D1E9E3-1328-4982-8A1B-D2D48BF11E4D}" srcOrd="2" destOrd="0" presId="urn:microsoft.com/office/officeart/2005/8/layout/hProcess9"/>
    <dgm:cxn modelId="{EA420905-46BB-4EE1-A5DF-0B48C5F4D30C}" type="presParOf" srcId="{62363EDC-98C6-4F6E-B24D-428364B0538B}" destId="{A466DB57-8D75-42A3-8FC5-B89EADFE7C31}" srcOrd="3" destOrd="0" presId="urn:microsoft.com/office/officeart/2005/8/layout/hProcess9"/>
    <dgm:cxn modelId="{839DE3E7-5C76-4479-BF42-1E138FF03F85}" type="presParOf" srcId="{62363EDC-98C6-4F6E-B24D-428364B0538B}" destId="{8DBF7E1C-6DCC-45F6-A0E5-CD4D1B98E3E9}" srcOrd="4" destOrd="0" presId="urn:microsoft.com/office/officeart/2005/8/layout/hProcess9"/>
    <dgm:cxn modelId="{5CF57924-0E1F-4E81-9CDB-A097FB468AA1}" type="presParOf" srcId="{62363EDC-98C6-4F6E-B24D-428364B0538B}" destId="{8313625B-9530-4CB6-B235-C5A0DFAE2D9B}" srcOrd="5" destOrd="0" presId="urn:microsoft.com/office/officeart/2005/8/layout/hProcess9"/>
    <dgm:cxn modelId="{608BABC4-0934-4F53-86ED-511AB1913716}" type="presParOf" srcId="{62363EDC-98C6-4F6E-B24D-428364B0538B}" destId="{03A10543-D08B-449A-B08E-33A04841F34D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42B68A-CA0A-4D65-9A5E-370C36ED35AD}" type="doc">
      <dgm:prSet loTypeId="urn:microsoft.com/office/officeart/2005/8/layout/vList3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FBC861A-39FD-44A0-91AB-1E78AE7F6229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/>
            <a:t>Include the following payment based on your selection in section 2: </a:t>
          </a:r>
        </a:p>
      </dgm:t>
    </dgm:pt>
    <dgm:pt modelId="{40D65DFF-87CE-4469-9C05-910A2C12D640}" type="parTrans" cxnId="{57CA07D9-978D-4751-A322-8C0C57EAD55B}">
      <dgm:prSet/>
      <dgm:spPr/>
      <dgm:t>
        <a:bodyPr/>
        <a:lstStyle/>
        <a:p>
          <a:endParaRPr lang="en-US"/>
        </a:p>
      </dgm:t>
    </dgm:pt>
    <dgm:pt modelId="{C6E803D7-3460-459D-B5E1-3A35BFCCEE23}" type="sibTrans" cxnId="{57CA07D9-978D-4751-A322-8C0C57EAD55B}">
      <dgm:prSet/>
      <dgm:spPr/>
      <dgm:t>
        <a:bodyPr/>
        <a:lstStyle/>
        <a:p>
          <a:endParaRPr lang="en-US"/>
        </a:p>
      </dgm:t>
    </dgm:pt>
    <dgm:pt modelId="{892B4008-06C2-4C93-B424-AF14D48F8035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Bingo &amp; Lucky 7 – payment of $25.00 per bingo game date plus a $10.00 lucky 7 license fee. </a:t>
          </a:r>
        </a:p>
      </dgm:t>
    </dgm:pt>
    <dgm:pt modelId="{077833AD-B70A-4191-A3BD-F89BD83474B5}" type="parTrans" cxnId="{7DDAFA2B-1C7F-4257-AF44-78FF6A061A34}">
      <dgm:prSet/>
      <dgm:spPr/>
      <dgm:t>
        <a:bodyPr/>
        <a:lstStyle/>
        <a:p>
          <a:endParaRPr lang="en-US"/>
        </a:p>
      </dgm:t>
    </dgm:pt>
    <dgm:pt modelId="{68A2C372-7AA2-40B5-B662-48EDEFE93FD3}" type="sibTrans" cxnId="{7DDAFA2B-1C7F-4257-AF44-78FF6A061A34}">
      <dgm:prSet/>
      <dgm:spPr/>
      <dgm:t>
        <a:bodyPr/>
        <a:lstStyle/>
        <a:p>
          <a:endParaRPr lang="en-US"/>
        </a:p>
      </dgm:t>
    </dgm:pt>
    <dgm:pt modelId="{2EC8476E-7D11-452E-966D-0934766B1807}">
      <dgm:prSet/>
      <dgm:spPr/>
      <dgm:t>
        <a:bodyPr/>
        <a:lstStyle/>
        <a:p>
          <a:r>
            <a:rPr lang="en-US"/>
            <a:t>Checks and or money orders must be made payable to  “NH LOTTERY COMMISSION”.</a:t>
          </a:r>
        </a:p>
      </dgm:t>
    </dgm:pt>
    <dgm:pt modelId="{DA038D1C-E737-4C53-965E-31CF61BEFA12}" type="parTrans" cxnId="{967D4F04-E085-42A1-9F40-E9AF7647B65B}">
      <dgm:prSet/>
      <dgm:spPr/>
      <dgm:t>
        <a:bodyPr/>
        <a:lstStyle/>
        <a:p>
          <a:endParaRPr lang="en-US"/>
        </a:p>
      </dgm:t>
    </dgm:pt>
    <dgm:pt modelId="{356907C1-6863-4856-A79F-C885072B6316}" type="sibTrans" cxnId="{967D4F04-E085-42A1-9F40-E9AF7647B65B}">
      <dgm:prSet/>
      <dgm:spPr/>
      <dgm:t>
        <a:bodyPr/>
        <a:lstStyle/>
        <a:p>
          <a:endParaRPr lang="en-US"/>
        </a:p>
      </dgm:t>
    </dgm:pt>
    <dgm:pt modelId="{BECD00C1-F380-4C0C-B336-8FCA988FA29F}" type="pres">
      <dgm:prSet presAssocID="{1142B68A-CA0A-4D65-9A5E-370C36ED35AD}" presName="linearFlow" presStyleCnt="0">
        <dgm:presLayoutVars>
          <dgm:dir/>
          <dgm:resizeHandles val="exact"/>
        </dgm:presLayoutVars>
      </dgm:prSet>
      <dgm:spPr/>
    </dgm:pt>
    <dgm:pt modelId="{2B2E8EC8-029A-44EC-B55E-5705FF780774}" type="pres">
      <dgm:prSet presAssocID="{5FBC861A-39FD-44A0-91AB-1E78AE7F6229}" presName="composite" presStyleCnt="0"/>
      <dgm:spPr/>
    </dgm:pt>
    <dgm:pt modelId="{243F94D1-FAD1-4C5C-BBD9-DA39DCECD0C1}" type="pres">
      <dgm:prSet presAssocID="{5FBC861A-39FD-44A0-91AB-1E78AE7F6229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8575">
          <a:solidFill>
            <a:schemeClr val="accent6">
              <a:lumMod val="60000"/>
              <a:lumOff val="40000"/>
            </a:schemeClr>
          </a:solidFill>
        </a:ln>
      </dgm:spPr>
    </dgm:pt>
    <dgm:pt modelId="{4122DBF1-7257-438E-8D0E-9D04E03A43B1}" type="pres">
      <dgm:prSet presAssocID="{5FBC861A-39FD-44A0-91AB-1E78AE7F6229}" presName="txShp" presStyleLbl="node1" presStyleIdx="0" presStyleCnt="2">
        <dgm:presLayoutVars>
          <dgm:bulletEnabled val="1"/>
        </dgm:presLayoutVars>
      </dgm:prSet>
      <dgm:spPr/>
    </dgm:pt>
    <dgm:pt modelId="{8EA4320E-4C57-43E5-BFB4-4B01D2286124}" type="pres">
      <dgm:prSet presAssocID="{C6E803D7-3460-459D-B5E1-3A35BFCCEE23}" presName="spacing" presStyleCnt="0"/>
      <dgm:spPr/>
    </dgm:pt>
    <dgm:pt modelId="{22F0CD3E-155A-42AB-8B6C-9D227F944037}" type="pres">
      <dgm:prSet presAssocID="{2EC8476E-7D11-452E-966D-0934766B1807}" presName="composite" presStyleCnt="0"/>
      <dgm:spPr/>
    </dgm:pt>
    <dgm:pt modelId="{CE721083-38AF-486E-BEEE-1CA7D527E18D}" type="pres">
      <dgm:prSet presAssocID="{2EC8476E-7D11-452E-966D-0934766B1807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8575">
          <a:solidFill>
            <a:schemeClr val="accent6">
              <a:lumMod val="60000"/>
              <a:lumOff val="40000"/>
            </a:schemeClr>
          </a:solidFill>
        </a:ln>
      </dgm:spPr>
    </dgm:pt>
    <dgm:pt modelId="{3F4BF76C-84BD-4FA7-A826-4C810C089227}" type="pres">
      <dgm:prSet presAssocID="{2EC8476E-7D11-452E-966D-0934766B1807}" presName="txShp" presStyleLbl="node1" presStyleIdx="1" presStyleCnt="2">
        <dgm:presLayoutVars>
          <dgm:bulletEnabled val="1"/>
        </dgm:presLayoutVars>
      </dgm:prSet>
      <dgm:spPr/>
    </dgm:pt>
  </dgm:ptLst>
  <dgm:cxnLst>
    <dgm:cxn modelId="{967D4F04-E085-42A1-9F40-E9AF7647B65B}" srcId="{1142B68A-CA0A-4D65-9A5E-370C36ED35AD}" destId="{2EC8476E-7D11-452E-966D-0934766B1807}" srcOrd="1" destOrd="0" parTransId="{DA038D1C-E737-4C53-965E-31CF61BEFA12}" sibTransId="{356907C1-6863-4856-A79F-C885072B6316}"/>
    <dgm:cxn modelId="{676A7017-A539-42FC-AD2C-3F1120A9A5BA}" type="presOf" srcId="{1142B68A-CA0A-4D65-9A5E-370C36ED35AD}" destId="{BECD00C1-F380-4C0C-B336-8FCA988FA29F}" srcOrd="0" destOrd="0" presId="urn:microsoft.com/office/officeart/2005/8/layout/vList3"/>
    <dgm:cxn modelId="{7DDAFA2B-1C7F-4257-AF44-78FF6A061A34}" srcId="{5FBC861A-39FD-44A0-91AB-1E78AE7F6229}" destId="{892B4008-06C2-4C93-B424-AF14D48F8035}" srcOrd="0" destOrd="0" parTransId="{077833AD-B70A-4191-A3BD-F89BD83474B5}" sibTransId="{68A2C372-7AA2-40B5-B662-48EDEFE93FD3}"/>
    <dgm:cxn modelId="{6C8D2437-A799-427C-AF93-EA74E19C4D32}" type="presOf" srcId="{892B4008-06C2-4C93-B424-AF14D48F8035}" destId="{4122DBF1-7257-438E-8D0E-9D04E03A43B1}" srcOrd="0" destOrd="1" presId="urn:microsoft.com/office/officeart/2005/8/layout/vList3"/>
    <dgm:cxn modelId="{3C3A39CF-87EB-4373-AA94-0E1DF41DE0ED}" type="presOf" srcId="{5FBC861A-39FD-44A0-91AB-1E78AE7F6229}" destId="{4122DBF1-7257-438E-8D0E-9D04E03A43B1}" srcOrd="0" destOrd="0" presId="urn:microsoft.com/office/officeart/2005/8/layout/vList3"/>
    <dgm:cxn modelId="{57CA07D9-978D-4751-A322-8C0C57EAD55B}" srcId="{1142B68A-CA0A-4D65-9A5E-370C36ED35AD}" destId="{5FBC861A-39FD-44A0-91AB-1E78AE7F6229}" srcOrd="0" destOrd="0" parTransId="{40D65DFF-87CE-4469-9C05-910A2C12D640}" sibTransId="{C6E803D7-3460-459D-B5E1-3A35BFCCEE23}"/>
    <dgm:cxn modelId="{ACB5EADA-5513-4B68-965C-F4D8EC00431D}" type="presOf" srcId="{2EC8476E-7D11-452E-966D-0934766B1807}" destId="{3F4BF76C-84BD-4FA7-A826-4C810C089227}" srcOrd="0" destOrd="0" presId="urn:microsoft.com/office/officeart/2005/8/layout/vList3"/>
    <dgm:cxn modelId="{BAED4E9E-E301-4641-A62F-F551FCC2BB3C}" type="presParOf" srcId="{BECD00C1-F380-4C0C-B336-8FCA988FA29F}" destId="{2B2E8EC8-029A-44EC-B55E-5705FF780774}" srcOrd="0" destOrd="0" presId="urn:microsoft.com/office/officeart/2005/8/layout/vList3"/>
    <dgm:cxn modelId="{41EE1635-1B8D-4BCF-B863-628FB4F2070F}" type="presParOf" srcId="{2B2E8EC8-029A-44EC-B55E-5705FF780774}" destId="{243F94D1-FAD1-4C5C-BBD9-DA39DCECD0C1}" srcOrd="0" destOrd="0" presId="urn:microsoft.com/office/officeart/2005/8/layout/vList3"/>
    <dgm:cxn modelId="{3210D46B-E932-4181-8449-383FD6D245EC}" type="presParOf" srcId="{2B2E8EC8-029A-44EC-B55E-5705FF780774}" destId="{4122DBF1-7257-438E-8D0E-9D04E03A43B1}" srcOrd="1" destOrd="0" presId="urn:microsoft.com/office/officeart/2005/8/layout/vList3"/>
    <dgm:cxn modelId="{EEF4E9D4-3EAE-4784-BD01-A4771997A3F1}" type="presParOf" srcId="{BECD00C1-F380-4C0C-B336-8FCA988FA29F}" destId="{8EA4320E-4C57-43E5-BFB4-4B01D2286124}" srcOrd="1" destOrd="0" presId="urn:microsoft.com/office/officeart/2005/8/layout/vList3"/>
    <dgm:cxn modelId="{02D92BF9-C6CC-41DA-A71D-5CA356AD6417}" type="presParOf" srcId="{BECD00C1-F380-4C0C-B336-8FCA988FA29F}" destId="{22F0CD3E-155A-42AB-8B6C-9D227F944037}" srcOrd="2" destOrd="0" presId="urn:microsoft.com/office/officeart/2005/8/layout/vList3"/>
    <dgm:cxn modelId="{1AD8C633-01BA-4489-A26F-B646E5252285}" type="presParOf" srcId="{22F0CD3E-155A-42AB-8B6C-9D227F944037}" destId="{CE721083-38AF-486E-BEEE-1CA7D527E18D}" srcOrd="0" destOrd="0" presId="urn:microsoft.com/office/officeart/2005/8/layout/vList3"/>
    <dgm:cxn modelId="{B1226D03-DB0C-442B-8D16-DE91F05A40F1}" type="presParOf" srcId="{22F0CD3E-155A-42AB-8B6C-9D227F944037}" destId="{3F4BF76C-84BD-4FA7-A826-4C810C0892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C863D7-D968-4C4C-85F7-CA48A6407F4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FB5C1B-552B-4719-B78C-5C1E90F38C87}">
      <dgm:prSet custT="1"/>
      <dgm:spPr/>
      <dgm:t>
        <a:bodyPr/>
        <a:lstStyle/>
        <a:p>
          <a:r>
            <a:rPr lang="en-US" sz="1800" dirty="0"/>
            <a:t>Internal controls help prevent and detect fraudulent activities.</a:t>
          </a:r>
        </a:p>
      </dgm:t>
    </dgm:pt>
    <dgm:pt modelId="{1CB0F40C-7721-4662-81EF-AD07C450988E}" type="parTrans" cxnId="{A95E83E4-60F8-4601-92F6-594F9D85A008}">
      <dgm:prSet/>
      <dgm:spPr/>
      <dgm:t>
        <a:bodyPr/>
        <a:lstStyle/>
        <a:p>
          <a:endParaRPr lang="en-US"/>
        </a:p>
      </dgm:t>
    </dgm:pt>
    <dgm:pt modelId="{F96F129B-9ACD-4B73-8959-DB878FB688AD}" type="sibTrans" cxnId="{A95E83E4-60F8-4601-92F6-594F9D85A008}">
      <dgm:prSet/>
      <dgm:spPr/>
      <dgm:t>
        <a:bodyPr/>
        <a:lstStyle/>
        <a:p>
          <a:endParaRPr lang="en-US"/>
        </a:p>
      </dgm:t>
    </dgm:pt>
    <dgm:pt modelId="{0141C658-5387-4461-A232-25449AF71E99}">
      <dgm:prSet custT="1"/>
      <dgm:spPr/>
      <dgm:t>
        <a:bodyPr/>
        <a:lstStyle/>
        <a:p>
          <a:r>
            <a:rPr lang="en-US" sz="1800" dirty="0"/>
            <a:t>An organization can reduce the likelihood of lost revenue by putting procedures in place that control the authorization, accountability, and safekeeping of assets.</a:t>
          </a:r>
        </a:p>
      </dgm:t>
    </dgm:pt>
    <dgm:pt modelId="{85CDA90A-E69B-4FBC-B227-975BCBB24113}" type="parTrans" cxnId="{3540F589-3030-4195-BF69-A5292C9B2052}">
      <dgm:prSet/>
      <dgm:spPr/>
      <dgm:t>
        <a:bodyPr/>
        <a:lstStyle/>
        <a:p>
          <a:endParaRPr lang="en-US"/>
        </a:p>
      </dgm:t>
    </dgm:pt>
    <dgm:pt modelId="{941C6F48-1AC1-419F-96FD-1EB080575056}" type="sibTrans" cxnId="{3540F589-3030-4195-BF69-A5292C9B2052}">
      <dgm:prSet/>
      <dgm:spPr/>
      <dgm:t>
        <a:bodyPr/>
        <a:lstStyle/>
        <a:p>
          <a:endParaRPr lang="en-US"/>
        </a:p>
      </dgm:t>
    </dgm:pt>
    <dgm:pt modelId="{B77C83A9-AADD-4698-965F-6BF46DF3106E}">
      <dgm:prSet custT="1"/>
      <dgm:spPr/>
      <dgm:t>
        <a:bodyPr/>
        <a:lstStyle/>
        <a:p>
          <a:r>
            <a:rPr lang="en-US" sz="1800" dirty="0"/>
            <a:t>Key controls include:</a:t>
          </a:r>
        </a:p>
      </dgm:t>
    </dgm:pt>
    <dgm:pt modelId="{1B19C813-E19B-4243-A9C9-5C6FBAC51364}" type="parTrans" cxnId="{F49CA8DD-5866-420C-840B-3DA7546E6A1B}">
      <dgm:prSet/>
      <dgm:spPr/>
      <dgm:t>
        <a:bodyPr/>
        <a:lstStyle/>
        <a:p>
          <a:endParaRPr lang="en-US"/>
        </a:p>
      </dgm:t>
    </dgm:pt>
    <dgm:pt modelId="{98EF62FD-CD77-42D4-BB63-F40D6B42E5BA}" type="sibTrans" cxnId="{F49CA8DD-5866-420C-840B-3DA7546E6A1B}">
      <dgm:prSet/>
      <dgm:spPr/>
      <dgm:t>
        <a:bodyPr/>
        <a:lstStyle/>
        <a:p>
          <a:endParaRPr lang="en-US"/>
        </a:p>
      </dgm:t>
    </dgm:pt>
    <dgm:pt modelId="{C46E04F0-CF4B-4943-B55A-703A776A8A52}">
      <dgm:prSet custT="1"/>
      <dgm:spPr/>
      <dgm:t>
        <a:bodyPr/>
        <a:lstStyle/>
        <a:p>
          <a:r>
            <a:rPr lang="en-US" sz="1600" dirty="0"/>
            <a:t>Segregation of duties</a:t>
          </a:r>
        </a:p>
      </dgm:t>
    </dgm:pt>
    <dgm:pt modelId="{710F5265-6CD7-4A5A-9AA2-619DFBCFD097}" type="parTrans" cxnId="{1717BF4F-AB48-4CA8-9B87-8A2E95A8B088}">
      <dgm:prSet/>
      <dgm:spPr/>
      <dgm:t>
        <a:bodyPr/>
        <a:lstStyle/>
        <a:p>
          <a:endParaRPr lang="en-US"/>
        </a:p>
      </dgm:t>
    </dgm:pt>
    <dgm:pt modelId="{6DC3496E-6D2F-4E98-8AE8-3F282464E80D}" type="sibTrans" cxnId="{1717BF4F-AB48-4CA8-9B87-8A2E95A8B088}">
      <dgm:prSet/>
      <dgm:spPr/>
      <dgm:t>
        <a:bodyPr/>
        <a:lstStyle/>
        <a:p>
          <a:endParaRPr lang="en-US"/>
        </a:p>
      </dgm:t>
    </dgm:pt>
    <dgm:pt modelId="{0421855B-7A08-4B56-A2AF-3151B968307D}">
      <dgm:prSet custT="1"/>
      <dgm:spPr/>
      <dgm:t>
        <a:bodyPr/>
        <a:lstStyle/>
        <a:p>
          <a:r>
            <a:rPr lang="en-US" sz="1600" dirty="0"/>
            <a:t>Controlling access to assets including cash and tickets</a:t>
          </a:r>
        </a:p>
      </dgm:t>
    </dgm:pt>
    <dgm:pt modelId="{42F8B8BB-53FA-4779-BB35-72667B09E5A0}" type="parTrans" cxnId="{99B4B04A-730E-498C-BB35-10BEAD051095}">
      <dgm:prSet/>
      <dgm:spPr/>
      <dgm:t>
        <a:bodyPr/>
        <a:lstStyle/>
        <a:p>
          <a:endParaRPr lang="en-US"/>
        </a:p>
      </dgm:t>
    </dgm:pt>
    <dgm:pt modelId="{9C0FE303-9A5B-4275-AFCE-055D756F5A56}" type="sibTrans" cxnId="{99B4B04A-730E-498C-BB35-10BEAD051095}">
      <dgm:prSet/>
      <dgm:spPr/>
      <dgm:t>
        <a:bodyPr/>
        <a:lstStyle/>
        <a:p>
          <a:endParaRPr lang="en-US"/>
        </a:p>
      </dgm:t>
    </dgm:pt>
    <dgm:pt modelId="{8D85D359-85F3-412B-9919-E3389F0CBE2A}">
      <dgm:prSet custT="1"/>
      <dgm:spPr/>
      <dgm:t>
        <a:bodyPr/>
        <a:lstStyle/>
        <a:p>
          <a:r>
            <a:rPr lang="en-US" sz="1600" dirty="0"/>
            <a:t>Managing inventory of tickets</a:t>
          </a:r>
        </a:p>
      </dgm:t>
    </dgm:pt>
    <dgm:pt modelId="{6ED0D571-C080-4DDE-99E7-332F8435B060}" type="parTrans" cxnId="{79BE92D2-B68C-401F-AB2F-CD94885FF066}">
      <dgm:prSet/>
      <dgm:spPr/>
      <dgm:t>
        <a:bodyPr/>
        <a:lstStyle/>
        <a:p>
          <a:endParaRPr lang="en-US"/>
        </a:p>
      </dgm:t>
    </dgm:pt>
    <dgm:pt modelId="{4E5A194C-AC7E-49BE-A2C9-7DE83D23B57B}" type="sibTrans" cxnId="{79BE92D2-B68C-401F-AB2F-CD94885FF066}">
      <dgm:prSet/>
      <dgm:spPr/>
      <dgm:t>
        <a:bodyPr/>
        <a:lstStyle/>
        <a:p>
          <a:endParaRPr lang="en-US"/>
        </a:p>
      </dgm:t>
    </dgm:pt>
    <dgm:pt modelId="{2667D9A7-BC9B-423B-B7E7-9A04BE54E0F6}">
      <dgm:prSet custT="1"/>
      <dgm:spPr/>
      <dgm:t>
        <a:bodyPr/>
        <a:lstStyle/>
        <a:p>
          <a:r>
            <a:rPr lang="en-US" sz="1600" dirty="0"/>
            <a:t>Verifying and documenting ticket sales and voids.</a:t>
          </a:r>
        </a:p>
      </dgm:t>
    </dgm:pt>
    <dgm:pt modelId="{CCB3D8A2-04CC-467C-A090-B693959C42F0}" type="parTrans" cxnId="{44BD389A-A523-459E-99CC-3FF381322E9A}">
      <dgm:prSet/>
      <dgm:spPr/>
      <dgm:t>
        <a:bodyPr/>
        <a:lstStyle/>
        <a:p>
          <a:endParaRPr lang="en-US"/>
        </a:p>
      </dgm:t>
    </dgm:pt>
    <dgm:pt modelId="{D67A9DAB-4AAC-427D-9418-49A6BD9372F8}" type="sibTrans" cxnId="{44BD389A-A523-459E-99CC-3FF381322E9A}">
      <dgm:prSet/>
      <dgm:spPr/>
      <dgm:t>
        <a:bodyPr/>
        <a:lstStyle/>
        <a:p>
          <a:endParaRPr lang="en-US"/>
        </a:p>
      </dgm:t>
    </dgm:pt>
    <dgm:pt modelId="{F4DCA24F-2BA1-40CC-B0A5-407CA8C16591}">
      <dgm:prSet custT="1"/>
      <dgm:spPr/>
      <dgm:t>
        <a:bodyPr/>
        <a:lstStyle/>
        <a:p>
          <a:r>
            <a:rPr lang="en-US" sz="1600" dirty="0"/>
            <a:t>Restricting access to sales and accounting records</a:t>
          </a:r>
        </a:p>
      </dgm:t>
    </dgm:pt>
    <dgm:pt modelId="{A233632E-E633-464F-85ED-55D872783C06}" type="parTrans" cxnId="{C369631F-B7F6-467B-9CEE-3A1C5BA0B4EE}">
      <dgm:prSet/>
      <dgm:spPr/>
      <dgm:t>
        <a:bodyPr/>
        <a:lstStyle/>
        <a:p>
          <a:endParaRPr lang="en-US"/>
        </a:p>
      </dgm:t>
    </dgm:pt>
    <dgm:pt modelId="{27AC7375-F9D5-409C-80CD-0B5AC6DD8CDA}" type="sibTrans" cxnId="{C369631F-B7F6-467B-9CEE-3A1C5BA0B4EE}">
      <dgm:prSet/>
      <dgm:spPr/>
      <dgm:t>
        <a:bodyPr/>
        <a:lstStyle/>
        <a:p>
          <a:endParaRPr lang="en-US"/>
        </a:p>
      </dgm:t>
    </dgm:pt>
    <dgm:pt modelId="{0645F3CC-E82B-469A-BD8F-1F037FA714F9}">
      <dgm:prSet custT="1"/>
      <dgm:spPr/>
      <dgm:t>
        <a:bodyPr/>
        <a:lstStyle/>
        <a:p>
          <a:r>
            <a:rPr lang="en-US" sz="1600" dirty="0"/>
            <a:t>Recording, tracking and reconciling prize payouts</a:t>
          </a:r>
        </a:p>
      </dgm:t>
    </dgm:pt>
    <dgm:pt modelId="{CA89BE6C-BAC3-4A67-B6B3-20E64B296618}" type="parTrans" cxnId="{C2ED30AD-659B-47B0-8123-83ED5581945A}">
      <dgm:prSet/>
      <dgm:spPr/>
      <dgm:t>
        <a:bodyPr/>
        <a:lstStyle/>
        <a:p>
          <a:endParaRPr lang="en-US"/>
        </a:p>
      </dgm:t>
    </dgm:pt>
    <dgm:pt modelId="{A9F9F41E-0983-4138-8A5E-CD8C952A423D}" type="sibTrans" cxnId="{C2ED30AD-659B-47B0-8123-83ED5581945A}">
      <dgm:prSet/>
      <dgm:spPr/>
      <dgm:t>
        <a:bodyPr/>
        <a:lstStyle/>
        <a:p>
          <a:endParaRPr lang="en-US"/>
        </a:p>
      </dgm:t>
    </dgm:pt>
    <dgm:pt modelId="{9AB79CEB-E039-4399-B4CE-FD00A7C28499}">
      <dgm:prSet custT="1"/>
      <dgm:spPr/>
      <dgm:t>
        <a:bodyPr/>
        <a:lstStyle/>
        <a:p>
          <a:r>
            <a:rPr lang="en-US" sz="1600" dirty="0"/>
            <a:t>Securing and accounting for all operating funds</a:t>
          </a:r>
        </a:p>
      </dgm:t>
    </dgm:pt>
    <dgm:pt modelId="{3E94D1B9-47CE-40D0-8566-B80BED226B07}" type="parTrans" cxnId="{2076DAE5-A350-4B71-96C0-E5396FEE095B}">
      <dgm:prSet/>
      <dgm:spPr/>
      <dgm:t>
        <a:bodyPr/>
        <a:lstStyle/>
        <a:p>
          <a:endParaRPr lang="en-US"/>
        </a:p>
      </dgm:t>
    </dgm:pt>
    <dgm:pt modelId="{C6DBDAE3-519F-4483-9522-4026EBE5ED19}" type="sibTrans" cxnId="{2076DAE5-A350-4B71-96C0-E5396FEE095B}">
      <dgm:prSet/>
      <dgm:spPr/>
      <dgm:t>
        <a:bodyPr/>
        <a:lstStyle/>
        <a:p>
          <a:endParaRPr lang="en-US"/>
        </a:p>
      </dgm:t>
    </dgm:pt>
    <dgm:pt modelId="{AB1ACE5E-3E99-4433-8059-0F96BB3E0C86}">
      <dgm:prSet custT="1"/>
      <dgm:spPr/>
      <dgm:t>
        <a:bodyPr/>
        <a:lstStyle/>
        <a:p>
          <a:r>
            <a:rPr lang="en-US" sz="3200" b="1"/>
            <a:t>INTERNAL CONTROLS</a:t>
          </a:r>
          <a:endParaRPr lang="en-US" sz="3200" b="1" dirty="0"/>
        </a:p>
      </dgm:t>
    </dgm:pt>
    <dgm:pt modelId="{2C7F1135-2824-4CEA-B3FD-BE4F262FBC20}" type="parTrans" cxnId="{EEA9576C-BC1B-4638-8F86-917D71054441}">
      <dgm:prSet/>
      <dgm:spPr/>
      <dgm:t>
        <a:bodyPr/>
        <a:lstStyle/>
        <a:p>
          <a:endParaRPr lang="en-US"/>
        </a:p>
      </dgm:t>
    </dgm:pt>
    <dgm:pt modelId="{CC907C42-C720-4078-A710-6F013A7CC776}" type="sibTrans" cxnId="{EEA9576C-BC1B-4638-8F86-917D71054441}">
      <dgm:prSet/>
      <dgm:spPr/>
      <dgm:t>
        <a:bodyPr/>
        <a:lstStyle/>
        <a:p>
          <a:endParaRPr lang="en-US"/>
        </a:p>
      </dgm:t>
    </dgm:pt>
    <dgm:pt modelId="{7053D629-EA75-482D-90A5-551E962BCD75}" type="pres">
      <dgm:prSet presAssocID="{B7C863D7-D968-4C4C-85F7-CA48A6407F4A}" presName="linear" presStyleCnt="0">
        <dgm:presLayoutVars>
          <dgm:animLvl val="lvl"/>
          <dgm:resizeHandles val="exact"/>
        </dgm:presLayoutVars>
      </dgm:prSet>
      <dgm:spPr/>
    </dgm:pt>
    <dgm:pt modelId="{8607F283-6D8A-40C7-ACBA-BC502F207BA4}" type="pres">
      <dgm:prSet presAssocID="{AB1ACE5E-3E99-4433-8059-0F96BB3E0C86}" presName="parentText" presStyleLbl="node1" presStyleIdx="0" presStyleCnt="4" custLinFactNeighborX="-7431" custLinFactNeighborY="-86600">
        <dgm:presLayoutVars>
          <dgm:chMax val="0"/>
          <dgm:bulletEnabled val="1"/>
        </dgm:presLayoutVars>
      </dgm:prSet>
      <dgm:spPr/>
    </dgm:pt>
    <dgm:pt modelId="{A9DD3525-8F72-454D-A165-49197FF5E3CB}" type="pres">
      <dgm:prSet presAssocID="{CC907C42-C720-4078-A710-6F013A7CC776}" presName="spacer" presStyleCnt="0"/>
      <dgm:spPr/>
    </dgm:pt>
    <dgm:pt modelId="{575CAFBD-000B-4604-B05A-DF0B85C9859A}" type="pres">
      <dgm:prSet presAssocID="{55FB5C1B-552B-4719-B78C-5C1E90F38C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12E825-AF04-4348-B634-A27D4F6CFDB6}" type="pres">
      <dgm:prSet presAssocID="{F96F129B-9ACD-4B73-8959-DB878FB688AD}" presName="spacer" presStyleCnt="0"/>
      <dgm:spPr/>
    </dgm:pt>
    <dgm:pt modelId="{30571F20-51F0-4554-8A4B-EB587905AFBA}" type="pres">
      <dgm:prSet presAssocID="{0141C658-5387-4461-A232-25449AF71E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4EDA25-DD23-4B9D-B1C9-4A2D7CB3E57C}" type="pres">
      <dgm:prSet presAssocID="{941C6F48-1AC1-419F-96FD-1EB080575056}" presName="spacer" presStyleCnt="0"/>
      <dgm:spPr/>
    </dgm:pt>
    <dgm:pt modelId="{B6719C9D-B532-46CB-9C7E-7F90D7EEDCD3}" type="pres">
      <dgm:prSet presAssocID="{B77C83A9-AADD-4698-965F-6BF46DF3106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77A1FE4-CF0D-4E8B-983A-E940A2DBE96E}" type="pres">
      <dgm:prSet presAssocID="{B77C83A9-AADD-4698-965F-6BF46DF3106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E2D710-3C38-467E-A15C-1123934053F2}" type="presOf" srcId="{B77C83A9-AADD-4698-965F-6BF46DF3106E}" destId="{B6719C9D-B532-46CB-9C7E-7F90D7EEDCD3}" srcOrd="0" destOrd="0" presId="urn:microsoft.com/office/officeart/2005/8/layout/vList2"/>
    <dgm:cxn modelId="{C369631F-B7F6-467B-9CEE-3A1C5BA0B4EE}" srcId="{B77C83A9-AADD-4698-965F-6BF46DF3106E}" destId="{F4DCA24F-2BA1-40CC-B0A5-407CA8C16591}" srcOrd="4" destOrd="0" parTransId="{A233632E-E633-464F-85ED-55D872783C06}" sibTransId="{27AC7375-F9D5-409C-80CD-0B5AC6DD8CDA}"/>
    <dgm:cxn modelId="{C1B89239-F493-486F-9870-C97FCC57938C}" type="presOf" srcId="{0421855B-7A08-4B56-A2AF-3151B968307D}" destId="{977A1FE4-CF0D-4E8B-983A-E940A2DBE96E}" srcOrd="0" destOrd="1" presId="urn:microsoft.com/office/officeart/2005/8/layout/vList2"/>
    <dgm:cxn modelId="{1A963F41-19A9-4DC4-AC9B-E2BAE7780DA0}" type="presOf" srcId="{0141C658-5387-4461-A232-25449AF71E99}" destId="{30571F20-51F0-4554-8A4B-EB587905AFBA}" srcOrd="0" destOrd="0" presId="urn:microsoft.com/office/officeart/2005/8/layout/vList2"/>
    <dgm:cxn modelId="{99B4B04A-730E-498C-BB35-10BEAD051095}" srcId="{B77C83A9-AADD-4698-965F-6BF46DF3106E}" destId="{0421855B-7A08-4B56-A2AF-3151B968307D}" srcOrd="1" destOrd="0" parTransId="{42F8B8BB-53FA-4779-BB35-72667B09E5A0}" sibTransId="{9C0FE303-9A5B-4275-AFCE-055D756F5A56}"/>
    <dgm:cxn modelId="{EEA9576C-BC1B-4638-8F86-917D71054441}" srcId="{B7C863D7-D968-4C4C-85F7-CA48A6407F4A}" destId="{AB1ACE5E-3E99-4433-8059-0F96BB3E0C86}" srcOrd="0" destOrd="0" parTransId="{2C7F1135-2824-4CEA-B3FD-BE4F262FBC20}" sibTransId="{CC907C42-C720-4078-A710-6F013A7CC776}"/>
    <dgm:cxn modelId="{1717BF4F-AB48-4CA8-9B87-8A2E95A8B088}" srcId="{B77C83A9-AADD-4698-965F-6BF46DF3106E}" destId="{C46E04F0-CF4B-4943-B55A-703A776A8A52}" srcOrd="0" destOrd="0" parTransId="{710F5265-6CD7-4A5A-9AA2-619DFBCFD097}" sibTransId="{6DC3496E-6D2F-4E98-8AE8-3F282464E80D}"/>
    <dgm:cxn modelId="{50F7C876-AFE3-43D2-981D-D534BDF61E7C}" type="presOf" srcId="{AB1ACE5E-3E99-4433-8059-0F96BB3E0C86}" destId="{8607F283-6D8A-40C7-ACBA-BC502F207BA4}" srcOrd="0" destOrd="0" presId="urn:microsoft.com/office/officeart/2005/8/layout/vList2"/>
    <dgm:cxn modelId="{EB212C87-C8D8-4130-A772-03B16F2783BB}" type="presOf" srcId="{C46E04F0-CF4B-4943-B55A-703A776A8A52}" destId="{977A1FE4-CF0D-4E8B-983A-E940A2DBE96E}" srcOrd="0" destOrd="0" presId="urn:microsoft.com/office/officeart/2005/8/layout/vList2"/>
    <dgm:cxn modelId="{3540F589-3030-4195-BF69-A5292C9B2052}" srcId="{B7C863D7-D968-4C4C-85F7-CA48A6407F4A}" destId="{0141C658-5387-4461-A232-25449AF71E99}" srcOrd="2" destOrd="0" parTransId="{85CDA90A-E69B-4FBC-B227-975BCBB24113}" sibTransId="{941C6F48-1AC1-419F-96FD-1EB080575056}"/>
    <dgm:cxn modelId="{44BD389A-A523-459E-99CC-3FF381322E9A}" srcId="{B77C83A9-AADD-4698-965F-6BF46DF3106E}" destId="{2667D9A7-BC9B-423B-B7E7-9A04BE54E0F6}" srcOrd="3" destOrd="0" parTransId="{CCB3D8A2-04CC-467C-A090-B693959C42F0}" sibTransId="{D67A9DAB-4AAC-427D-9418-49A6BD9372F8}"/>
    <dgm:cxn modelId="{F331029B-F09B-41E7-B615-FFD70FF375AD}" type="presOf" srcId="{B7C863D7-D968-4C4C-85F7-CA48A6407F4A}" destId="{7053D629-EA75-482D-90A5-551E962BCD75}" srcOrd="0" destOrd="0" presId="urn:microsoft.com/office/officeart/2005/8/layout/vList2"/>
    <dgm:cxn modelId="{D020559C-83F7-493B-B603-A5CC91E3018E}" type="presOf" srcId="{8D85D359-85F3-412B-9919-E3389F0CBE2A}" destId="{977A1FE4-CF0D-4E8B-983A-E940A2DBE96E}" srcOrd="0" destOrd="2" presId="urn:microsoft.com/office/officeart/2005/8/layout/vList2"/>
    <dgm:cxn modelId="{C2ED30AD-659B-47B0-8123-83ED5581945A}" srcId="{B77C83A9-AADD-4698-965F-6BF46DF3106E}" destId="{0645F3CC-E82B-469A-BD8F-1F037FA714F9}" srcOrd="5" destOrd="0" parTransId="{CA89BE6C-BAC3-4A67-B6B3-20E64B296618}" sibTransId="{A9F9F41E-0983-4138-8A5E-CD8C952A423D}"/>
    <dgm:cxn modelId="{13C907D2-BB02-423D-8945-ABE907E0253C}" type="presOf" srcId="{2667D9A7-BC9B-423B-B7E7-9A04BE54E0F6}" destId="{977A1FE4-CF0D-4E8B-983A-E940A2DBE96E}" srcOrd="0" destOrd="3" presId="urn:microsoft.com/office/officeart/2005/8/layout/vList2"/>
    <dgm:cxn modelId="{79BE92D2-B68C-401F-AB2F-CD94885FF066}" srcId="{B77C83A9-AADD-4698-965F-6BF46DF3106E}" destId="{8D85D359-85F3-412B-9919-E3389F0CBE2A}" srcOrd="2" destOrd="0" parTransId="{6ED0D571-C080-4DDE-99E7-332F8435B060}" sibTransId="{4E5A194C-AC7E-49BE-A2C9-7DE83D23B57B}"/>
    <dgm:cxn modelId="{F49CA8DD-5866-420C-840B-3DA7546E6A1B}" srcId="{B7C863D7-D968-4C4C-85F7-CA48A6407F4A}" destId="{B77C83A9-AADD-4698-965F-6BF46DF3106E}" srcOrd="3" destOrd="0" parTransId="{1B19C813-E19B-4243-A9C9-5C6FBAC51364}" sibTransId="{98EF62FD-CD77-42D4-BB63-F40D6B42E5BA}"/>
    <dgm:cxn modelId="{756B79E0-D220-45C7-9E09-0DA2D60D41F2}" type="presOf" srcId="{9AB79CEB-E039-4399-B4CE-FD00A7C28499}" destId="{977A1FE4-CF0D-4E8B-983A-E940A2DBE96E}" srcOrd="0" destOrd="6" presId="urn:microsoft.com/office/officeart/2005/8/layout/vList2"/>
    <dgm:cxn modelId="{A95E83E4-60F8-4601-92F6-594F9D85A008}" srcId="{B7C863D7-D968-4C4C-85F7-CA48A6407F4A}" destId="{55FB5C1B-552B-4719-B78C-5C1E90F38C87}" srcOrd="1" destOrd="0" parTransId="{1CB0F40C-7721-4662-81EF-AD07C450988E}" sibTransId="{F96F129B-9ACD-4B73-8959-DB878FB688AD}"/>
    <dgm:cxn modelId="{7FC390E4-6DDF-4835-A14A-B66AE2031B30}" type="presOf" srcId="{55FB5C1B-552B-4719-B78C-5C1E90F38C87}" destId="{575CAFBD-000B-4604-B05A-DF0B85C9859A}" srcOrd="0" destOrd="0" presId="urn:microsoft.com/office/officeart/2005/8/layout/vList2"/>
    <dgm:cxn modelId="{2076DAE5-A350-4B71-96C0-E5396FEE095B}" srcId="{B77C83A9-AADD-4698-965F-6BF46DF3106E}" destId="{9AB79CEB-E039-4399-B4CE-FD00A7C28499}" srcOrd="6" destOrd="0" parTransId="{3E94D1B9-47CE-40D0-8566-B80BED226B07}" sibTransId="{C6DBDAE3-519F-4483-9522-4026EBE5ED19}"/>
    <dgm:cxn modelId="{AC63C5F0-426F-4ACE-B71D-25BEB456070F}" type="presOf" srcId="{0645F3CC-E82B-469A-BD8F-1F037FA714F9}" destId="{977A1FE4-CF0D-4E8B-983A-E940A2DBE96E}" srcOrd="0" destOrd="5" presId="urn:microsoft.com/office/officeart/2005/8/layout/vList2"/>
    <dgm:cxn modelId="{6158CCFE-29FE-4A2E-A709-35E42C5D1746}" type="presOf" srcId="{F4DCA24F-2BA1-40CC-B0A5-407CA8C16591}" destId="{977A1FE4-CF0D-4E8B-983A-E940A2DBE96E}" srcOrd="0" destOrd="4" presId="urn:microsoft.com/office/officeart/2005/8/layout/vList2"/>
    <dgm:cxn modelId="{C4CD84E7-7BB7-4679-A00C-76B215730FDD}" type="presParOf" srcId="{7053D629-EA75-482D-90A5-551E962BCD75}" destId="{8607F283-6D8A-40C7-ACBA-BC502F207BA4}" srcOrd="0" destOrd="0" presId="urn:microsoft.com/office/officeart/2005/8/layout/vList2"/>
    <dgm:cxn modelId="{8F3F733D-98E3-490F-AFA8-86F0DE3FD9B8}" type="presParOf" srcId="{7053D629-EA75-482D-90A5-551E962BCD75}" destId="{A9DD3525-8F72-454D-A165-49197FF5E3CB}" srcOrd="1" destOrd="0" presId="urn:microsoft.com/office/officeart/2005/8/layout/vList2"/>
    <dgm:cxn modelId="{F9F9B00F-E3D7-4901-AD5F-102350D900B7}" type="presParOf" srcId="{7053D629-EA75-482D-90A5-551E962BCD75}" destId="{575CAFBD-000B-4604-B05A-DF0B85C9859A}" srcOrd="2" destOrd="0" presId="urn:microsoft.com/office/officeart/2005/8/layout/vList2"/>
    <dgm:cxn modelId="{849BE909-F3F3-4C17-AC1F-F0CAEFD57200}" type="presParOf" srcId="{7053D629-EA75-482D-90A5-551E962BCD75}" destId="{8E12E825-AF04-4348-B634-A27D4F6CFDB6}" srcOrd="3" destOrd="0" presId="urn:microsoft.com/office/officeart/2005/8/layout/vList2"/>
    <dgm:cxn modelId="{FBF64D26-B85D-4AB0-A14D-EBA39B517DA6}" type="presParOf" srcId="{7053D629-EA75-482D-90A5-551E962BCD75}" destId="{30571F20-51F0-4554-8A4B-EB587905AFBA}" srcOrd="4" destOrd="0" presId="urn:microsoft.com/office/officeart/2005/8/layout/vList2"/>
    <dgm:cxn modelId="{B1220264-909D-4126-A887-C4DAD2EA4E7E}" type="presParOf" srcId="{7053D629-EA75-482D-90A5-551E962BCD75}" destId="{CF4EDA25-DD23-4B9D-B1C9-4A2D7CB3E57C}" srcOrd="5" destOrd="0" presId="urn:microsoft.com/office/officeart/2005/8/layout/vList2"/>
    <dgm:cxn modelId="{7DAF2007-2C08-428E-AD26-92CC1B982A3E}" type="presParOf" srcId="{7053D629-EA75-482D-90A5-551E962BCD75}" destId="{B6719C9D-B532-46CB-9C7E-7F90D7EEDCD3}" srcOrd="6" destOrd="0" presId="urn:microsoft.com/office/officeart/2005/8/layout/vList2"/>
    <dgm:cxn modelId="{841C0F5A-3F63-45EC-B1E4-69F56352ABBC}" type="presParOf" srcId="{7053D629-EA75-482D-90A5-551E962BCD75}" destId="{977A1FE4-CF0D-4E8B-983A-E940A2DBE9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98A899-FD46-4F5B-94F1-540C5BEF5563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4C37837-0106-43EA-9131-858B40623A4F}">
      <dgm:prSet custT="1"/>
      <dgm:spPr>
        <a:solidFill>
          <a:srgbClr val="B4CDA5"/>
        </a:solidFill>
      </dgm:spPr>
      <dgm:t>
        <a:bodyPr/>
        <a:lstStyle/>
        <a:p>
          <a:r>
            <a:rPr lang="en-US" sz="1600" dirty="0">
              <a:solidFill>
                <a:srgbClr val="385723"/>
              </a:solidFill>
            </a:rPr>
            <a:t>Internal controls should contain at least the following descriptions of:</a:t>
          </a:r>
        </a:p>
      </dgm:t>
    </dgm:pt>
    <dgm:pt modelId="{F4CEA3CB-E738-4F71-8152-F9D2A40DEBFF}" type="parTrans" cxnId="{E043D8A0-30E0-4F79-8045-F5BEEC08CC94}">
      <dgm:prSet/>
      <dgm:spPr/>
      <dgm:t>
        <a:bodyPr/>
        <a:lstStyle/>
        <a:p>
          <a:endParaRPr lang="en-US"/>
        </a:p>
      </dgm:t>
    </dgm:pt>
    <dgm:pt modelId="{D8409323-9742-4090-A5ED-CFD45C9C1EC6}" type="sibTrans" cxnId="{E043D8A0-30E0-4F79-8045-F5BEEC08CC94}">
      <dgm:prSet/>
      <dgm:spPr/>
      <dgm:t>
        <a:bodyPr/>
        <a:lstStyle/>
        <a:p>
          <a:endParaRPr lang="en-US"/>
        </a:p>
      </dgm:t>
    </dgm:pt>
    <dgm:pt modelId="{F048700F-34FD-4478-B67E-53387048569D}">
      <dgm:prSet custT="1"/>
      <dgm:spPr>
        <a:solidFill>
          <a:srgbClr val="B4CDA5"/>
        </a:solidFill>
      </dgm:spPr>
      <dgm:t>
        <a:bodyPr/>
        <a:lstStyle/>
        <a:p>
          <a:r>
            <a:rPr lang="en-US" sz="1600" dirty="0">
              <a:solidFill>
                <a:srgbClr val="385723"/>
              </a:solidFill>
            </a:rPr>
            <a:t>The roles of the individuals running Bingo/L7 operations;</a:t>
          </a:r>
        </a:p>
      </dgm:t>
    </dgm:pt>
    <dgm:pt modelId="{30F5C6C6-ED56-4AF9-B272-6FF2BAE32881}" type="parTrans" cxnId="{1083A181-311C-4BAD-8DC5-C76DA46EB305}">
      <dgm:prSet/>
      <dgm:spPr/>
      <dgm:t>
        <a:bodyPr/>
        <a:lstStyle/>
        <a:p>
          <a:endParaRPr lang="en-US"/>
        </a:p>
      </dgm:t>
    </dgm:pt>
    <dgm:pt modelId="{E35BCA11-7D95-471B-AB53-C381348BF138}" type="sibTrans" cxnId="{1083A181-311C-4BAD-8DC5-C76DA46EB305}">
      <dgm:prSet/>
      <dgm:spPr/>
      <dgm:t>
        <a:bodyPr/>
        <a:lstStyle/>
        <a:p>
          <a:endParaRPr lang="en-US"/>
        </a:p>
      </dgm:t>
    </dgm:pt>
    <dgm:pt modelId="{DA4806F9-D4B8-4006-BDAB-7FAA8C7557B7}">
      <dgm:prSet custT="1"/>
      <dgm:spPr>
        <a:solidFill>
          <a:srgbClr val="B4CDA5"/>
        </a:solidFill>
      </dgm:spPr>
      <dgm:t>
        <a:bodyPr/>
        <a:lstStyle/>
        <a:p>
          <a:r>
            <a:rPr lang="en-US" sz="1600" dirty="0">
              <a:solidFill>
                <a:srgbClr val="385723"/>
              </a:solidFill>
            </a:rPr>
            <a:t>Record keeping procedures;</a:t>
          </a:r>
        </a:p>
      </dgm:t>
    </dgm:pt>
    <dgm:pt modelId="{C9D6DE97-8255-4ADB-B71B-C0E80ECA727F}" type="parTrans" cxnId="{C6CEB33A-32BA-4CEE-B0E9-07F4E8DCC301}">
      <dgm:prSet/>
      <dgm:spPr/>
      <dgm:t>
        <a:bodyPr/>
        <a:lstStyle/>
        <a:p>
          <a:endParaRPr lang="en-US"/>
        </a:p>
      </dgm:t>
    </dgm:pt>
    <dgm:pt modelId="{65E8950B-2F5B-404D-ABF8-08CE5BEFD509}" type="sibTrans" cxnId="{C6CEB33A-32BA-4CEE-B0E9-07F4E8DCC301}">
      <dgm:prSet/>
      <dgm:spPr/>
      <dgm:t>
        <a:bodyPr/>
        <a:lstStyle/>
        <a:p>
          <a:endParaRPr lang="en-US"/>
        </a:p>
      </dgm:t>
    </dgm:pt>
    <dgm:pt modelId="{355B1FEE-2648-4F18-901A-D2AB859ABEB8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How sensitive keys are controlled;</a:t>
          </a:r>
        </a:p>
      </dgm:t>
    </dgm:pt>
    <dgm:pt modelId="{BBAFC15F-7809-4C01-B5F7-D547B6F1910E}" type="parTrans" cxnId="{75670FAE-64DD-404A-B959-23C40A2D4658}">
      <dgm:prSet/>
      <dgm:spPr/>
      <dgm:t>
        <a:bodyPr/>
        <a:lstStyle/>
        <a:p>
          <a:endParaRPr lang="en-US"/>
        </a:p>
      </dgm:t>
    </dgm:pt>
    <dgm:pt modelId="{F31EE53B-339F-4369-B0B7-707D979131CB}" type="sibTrans" cxnId="{75670FAE-64DD-404A-B959-23C40A2D4658}">
      <dgm:prSet/>
      <dgm:spPr/>
      <dgm:t>
        <a:bodyPr/>
        <a:lstStyle/>
        <a:p>
          <a:endParaRPr lang="en-US"/>
        </a:p>
      </dgm:t>
    </dgm:pt>
    <dgm:pt modelId="{298783A6-631D-4B8B-AEF8-55DFA789C162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The physical inventory system;</a:t>
          </a:r>
        </a:p>
      </dgm:t>
    </dgm:pt>
    <dgm:pt modelId="{2898FB1F-32FB-4C5D-8F37-500EAB3547A4}" type="parTrans" cxnId="{69D27DE7-2E57-43AE-B1C6-5C4D817BD8DD}">
      <dgm:prSet/>
      <dgm:spPr/>
      <dgm:t>
        <a:bodyPr/>
        <a:lstStyle/>
        <a:p>
          <a:endParaRPr lang="en-US"/>
        </a:p>
      </dgm:t>
    </dgm:pt>
    <dgm:pt modelId="{C2ED2D1F-F414-44E3-99C1-A7A01BB44664}" type="sibTrans" cxnId="{69D27DE7-2E57-43AE-B1C6-5C4D817BD8DD}">
      <dgm:prSet/>
      <dgm:spPr/>
      <dgm:t>
        <a:bodyPr/>
        <a:lstStyle/>
        <a:p>
          <a:endParaRPr lang="en-US"/>
        </a:p>
      </dgm:t>
    </dgm:pt>
    <dgm:pt modelId="{B7B1F460-F129-47B8-996A-904175C3F1B3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Sales procedures, including processes for cash handling;</a:t>
          </a:r>
        </a:p>
      </dgm:t>
    </dgm:pt>
    <dgm:pt modelId="{6FA42446-922A-4CA1-BF3D-E8378704EA85}" type="parTrans" cxnId="{C82DEA59-B6B1-4454-BBCD-64533AB7C7FA}">
      <dgm:prSet/>
      <dgm:spPr/>
      <dgm:t>
        <a:bodyPr/>
        <a:lstStyle/>
        <a:p>
          <a:endParaRPr lang="en-US"/>
        </a:p>
      </dgm:t>
    </dgm:pt>
    <dgm:pt modelId="{86C916EC-3426-4305-ADE1-3C73794BBCAD}" type="sibTrans" cxnId="{C82DEA59-B6B1-4454-BBCD-64533AB7C7FA}">
      <dgm:prSet/>
      <dgm:spPr/>
      <dgm:t>
        <a:bodyPr/>
        <a:lstStyle/>
        <a:p>
          <a:endParaRPr lang="en-US"/>
        </a:p>
      </dgm:t>
    </dgm:pt>
    <dgm:pt modelId="{A054A3F3-6F88-4E49-BAA8-20DAB1748125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The process for calculating player prizes and daily gaming revenue;</a:t>
          </a:r>
        </a:p>
      </dgm:t>
    </dgm:pt>
    <dgm:pt modelId="{5D69D29F-F6FB-4E87-B216-BAF9C034ED6D}" type="parTrans" cxnId="{95DAE4B1-F0AB-465E-9D60-F8620574655F}">
      <dgm:prSet/>
      <dgm:spPr/>
      <dgm:t>
        <a:bodyPr/>
        <a:lstStyle/>
        <a:p>
          <a:endParaRPr lang="en-US"/>
        </a:p>
      </dgm:t>
    </dgm:pt>
    <dgm:pt modelId="{AD6402E4-7629-4C7A-B956-52F2619A8C0D}" type="sibTrans" cxnId="{95DAE4B1-F0AB-465E-9D60-F8620574655F}">
      <dgm:prSet/>
      <dgm:spPr/>
      <dgm:t>
        <a:bodyPr/>
        <a:lstStyle/>
        <a:p>
          <a:endParaRPr lang="en-US"/>
        </a:p>
      </dgm:t>
    </dgm:pt>
    <dgm:pt modelId="{A23B407A-A69D-4930-AD6C-C8113567EDE2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Any variances and an explanation of the root causes;</a:t>
          </a:r>
        </a:p>
      </dgm:t>
    </dgm:pt>
    <dgm:pt modelId="{EF761D31-6755-4D8E-8DA1-233F40A0E7AD}" type="parTrans" cxnId="{ECC17F5F-1A06-4C72-A77D-6D78D4B7D37D}">
      <dgm:prSet/>
      <dgm:spPr/>
      <dgm:t>
        <a:bodyPr/>
        <a:lstStyle/>
        <a:p>
          <a:endParaRPr lang="en-US"/>
        </a:p>
      </dgm:t>
    </dgm:pt>
    <dgm:pt modelId="{EB15574F-2658-4B09-8282-B37B46E0AE6D}" type="sibTrans" cxnId="{ECC17F5F-1A06-4C72-A77D-6D78D4B7D37D}">
      <dgm:prSet/>
      <dgm:spPr/>
      <dgm:t>
        <a:bodyPr/>
        <a:lstStyle/>
        <a:p>
          <a:endParaRPr lang="en-US"/>
        </a:p>
      </dgm:t>
    </dgm:pt>
    <dgm:pt modelId="{5411143C-9B36-42FD-A053-ED653A6A01C6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How progressive tickets are tracked;</a:t>
          </a:r>
        </a:p>
      </dgm:t>
    </dgm:pt>
    <dgm:pt modelId="{41897FA0-B95A-44EA-9864-079DDBBFA2EF}" type="parTrans" cxnId="{C41E615F-F933-4D15-8CA8-43B97BD226EF}">
      <dgm:prSet/>
      <dgm:spPr/>
      <dgm:t>
        <a:bodyPr/>
        <a:lstStyle/>
        <a:p>
          <a:endParaRPr lang="en-US"/>
        </a:p>
      </dgm:t>
    </dgm:pt>
    <dgm:pt modelId="{82A3E8DC-EB4B-4903-B611-6D154470C97A}" type="sibTrans" cxnId="{C41E615F-F933-4D15-8CA8-43B97BD226EF}">
      <dgm:prSet/>
      <dgm:spPr/>
      <dgm:t>
        <a:bodyPr/>
        <a:lstStyle/>
        <a:p>
          <a:endParaRPr lang="en-US"/>
        </a:p>
      </dgm:t>
    </dgm:pt>
    <dgm:pt modelId="{F502A79D-0BAB-4D0A-8621-8A1CC8489A31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How free play is tracked, and;</a:t>
          </a:r>
        </a:p>
      </dgm:t>
    </dgm:pt>
    <dgm:pt modelId="{1DE489C6-75C1-4FC8-930C-C45745F08A39}" type="parTrans" cxnId="{028B842D-E350-4AEF-AC3F-105A5934BD5E}">
      <dgm:prSet/>
      <dgm:spPr/>
      <dgm:t>
        <a:bodyPr/>
        <a:lstStyle/>
        <a:p>
          <a:endParaRPr lang="en-US"/>
        </a:p>
      </dgm:t>
    </dgm:pt>
    <dgm:pt modelId="{39F198A8-BA56-4CAF-91BE-2A4FC7248F13}" type="sibTrans" cxnId="{028B842D-E350-4AEF-AC3F-105A5934BD5E}">
      <dgm:prSet/>
      <dgm:spPr/>
      <dgm:t>
        <a:bodyPr/>
        <a:lstStyle/>
        <a:p>
          <a:endParaRPr lang="en-US"/>
        </a:p>
      </dgm:t>
    </dgm:pt>
    <dgm:pt modelId="{A44AFB79-366C-40DC-A17C-DD4C89EE763B}">
      <dgm:prSet custT="1"/>
      <dgm:spPr/>
      <dgm:t>
        <a:bodyPr/>
        <a:lstStyle/>
        <a:p>
          <a:r>
            <a:rPr lang="en-US" sz="1600" dirty="0">
              <a:solidFill>
                <a:srgbClr val="385723"/>
              </a:solidFill>
            </a:rPr>
            <a:t>How systems are password protected.</a:t>
          </a:r>
        </a:p>
      </dgm:t>
    </dgm:pt>
    <dgm:pt modelId="{46AE1449-3470-4CE1-8F3E-83CD167B6ABD}" type="parTrans" cxnId="{A1496D9E-8DE3-4672-B72A-E42320655022}">
      <dgm:prSet/>
      <dgm:spPr/>
      <dgm:t>
        <a:bodyPr/>
        <a:lstStyle/>
        <a:p>
          <a:endParaRPr lang="en-US"/>
        </a:p>
      </dgm:t>
    </dgm:pt>
    <dgm:pt modelId="{BFA4EBEB-AEA2-4478-AD44-13111D240EC0}" type="sibTrans" cxnId="{A1496D9E-8DE3-4672-B72A-E42320655022}">
      <dgm:prSet/>
      <dgm:spPr/>
      <dgm:t>
        <a:bodyPr/>
        <a:lstStyle/>
        <a:p>
          <a:endParaRPr lang="en-US"/>
        </a:p>
      </dgm:t>
    </dgm:pt>
    <dgm:pt modelId="{BC7D6F17-34A0-4460-A7AD-DB8FD22834C1}" type="pres">
      <dgm:prSet presAssocID="{8598A899-FD46-4F5B-94F1-540C5BEF5563}" presName="diagram" presStyleCnt="0">
        <dgm:presLayoutVars>
          <dgm:dir/>
          <dgm:resizeHandles val="exact"/>
        </dgm:presLayoutVars>
      </dgm:prSet>
      <dgm:spPr/>
    </dgm:pt>
    <dgm:pt modelId="{77D232BB-7227-4902-9450-A292F30F162A}" type="pres">
      <dgm:prSet presAssocID="{F4C37837-0106-43EA-9131-858B40623A4F}" presName="node" presStyleLbl="node1" presStyleIdx="0" presStyleCnt="11">
        <dgm:presLayoutVars>
          <dgm:bulletEnabled val="1"/>
        </dgm:presLayoutVars>
      </dgm:prSet>
      <dgm:spPr/>
    </dgm:pt>
    <dgm:pt modelId="{59A915D9-7EDB-4128-BD35-77F98D60B079}" type="pres">
      <dgm:prSet presAssocID="{D8409323-9742-4090-A5ED-CFD45C9C1EC6}" presName="sibTrans" presStyleCnt="0"/>
      <dgm:spPr/>
    </dgm:pt>
    <dgm:pt modelId="{4A94A450-7F56-4CE7-8912-4471A3BC6DF8}" type="pres">
      <dgm:prSet presAssocID="{F048700F-34FD-4478-B67E-53387048569D}" presName="node" presStyleLbl="node1" presStyleIdx="1" presStyleCnt="11">
        <dgm:presLayoutVars>
          <dgm:bulletEnabled val="1"/>
        </dgm:presLayoutVars>
      </dgm:prSet>
      <dgm:spPr/>
    </dgm:pt>
    <dgm:pt modelId="{2CE90CE9-571A-445D-BC35-282A25D24D9E}" type="pres">
      <dgm:prSet presAssocID="{E35BCA11-7D95-471B-AB53-C381348BF138}" presName="sibTrans" presStyleCnt="0"/>
      <dgm:spPr/>
    </dgm:pt>
    <dgm:pt modelId="{428FA78E-3E4E-42EA-A1FE-002AA1049BB1}" type="pres">
      <dgm:prSet presAssocID="{DA4806F9-D4B8-4006-BDAB-7FAA8C7557B7}" presName="node" presStyleLbl="node1" presStyleIdx="2" presStyleCnt="11">
        <dgm:presLayoutVars>
          <dgm:bulletEnabled val="1"/>
        </dgm:presLayoutVars>
      </dgm:prSet>
      <dgm:spPr/>
    </dgm:pt>
    <dgm:pt modelId="{40EDBA01-6492-45FB-95AD-76538D06271E}" type="pres">
      <dgm:prSet presAssocID="{65E8950B-2F5B-404D-ABF8-08CE5BEFD509}" presName="sibTrans" presStyleCnt="0"/>
      <dgm:spPr/>
    </dgm:pt>
    <dgm:pt modelId="{75A5D167-7BED-4648-AEAA-71F50B14192B}" type="pres">
      <dgm:prSet presAssocID="{355B1FEE-2648-4F18-901A-D2AB859ABEB8}" presName="node" presStyleLbl="node1" presStyleIdx="3" presStyleCnt="11">
        <dgm:presLayoutVars>
          <dgm:bulletEnabled val="1"/>
        </dgm:presLayoutVars>
      </dgm:prSet>
      <dgm:spPr/>
    </dgm:pt>
    <dgm:pt modelId="{691610B3-5875-4368-BF4C-46436D0198F4}" type="pres">
      <dgm:prSet presAssocID="{F31EE53B-339F-4369-B0B7-707D979131CB}" presName="sibTrans" presStyleCnt="0"/>
      <dgm:spPr/>
    </dgm:pt>
    <dgm:pt modelId="{1512CDE7-5C6F-4F65-A850-69BF9657D0A9}" type="pres">
      <dgm:prSet presAssocID="{298783A6-631D-4B8B-AEF8-55DFA789C162}" presName="node" presStyleLbl="node1" presStyleIdx="4" presStyleCnt="11">
        <dgm:presLayoutVars>
          <dgm:bulletEnabled val="1"/>
        </dgm:presLayoutVars>
      </dgm:prSet>
      <dgm:spPr/>
    </dgm:pt>
    <dgm:pt modelId="{8214DA36-3E03-4625-972F-024E4E8870F6}" type="pres">
      <dgm:prSet presAssocID="{C2ED2D1F-F414-44E3-99C1-A7A01BB44664}" presName="sibTrans" presStyleCnt="0"/>
      <dgm:spPr/>
    </dgm:pt>
    <dgm:pt modelId="{54502124-5939-457A-B019-1EC424DDF203}" type="pres">
      <dgm:prSet presAssocID="{B7B1F460-F129-47B8-996A-904175C3F1B3}" presName="node" presStyleLbl="node1" presStyleIdx="5" presStyleCnt="11">
        <dgm:presLayoutVars>
          <dgm:bulletEnabled val="1"/>
        </dgm:presLayoutVars>
      </dgm:prSet>
      <dgm:spPr/>
    </dgm:pt>
    <dgm:pt modelId="{F0549332-320E-4693-8609-B42EAAAADB58}" type="pres">
      <dgm:prSet presAssocID="{86C916EC-3426-4305-ADE1-3C73794BBCAD}" presName="sibTrans" presStyleCnt="0"/>
      <dgm:spPr/>
    </dgm:pt>
    <dgm:pt modelId="{DBC040E7-36CE-4761-AE63-4648C96C1E5B}" type="pres">
      <dgm:prSet presAssocID="{A054A3F3-6F88-4E49-BAA8-20DAB1748125}" presName="node" presStyleLbl="node1" presStyleIdx="6" presStyleCnt="11">
        <dgm:presLayoutVars>
          <dgm:bulletEnabled val="1"/>
        </dgm:presLayoutVars>
      </dgm:prSet>
      <dgm:spPr/>
    </dgm:pt>
    <dgm:pt modelId="{2B4D4758-C101-4498-9F82-D6C627E3BCF4}" type="pres">
      <dgm:prSet presAssocID="{AD6402E4-7629-4C7A-B956-52F2619A8C0D}" presName="sibTrans" presStyleCnt="0"/>
      <dgm:spPr/>
    </dgm:pt>
    <dgm:pt modelId="{39E0635E-2F06-43C8-A6C1-051E47E73CF3}" type="pres">
      <dgm:prSet presAssocID="{A23B407A-A69D-4930-AD6C-C8113567EDE2}" presName="node" presStyleLbl="node1" presStyleIdx="7" presStyleCnt="11">
        <dgm:presLayoutVars>
          <dgm:bulletEnabled val="1"/>
        </dgm:presLayoutVars>
      </dgm:prSet>
      <dgm:spPr/>
    </dgm:pt>
    <dgm:pt modelId="{EF6E88C0-F96F-4275-B83F-B1F2F296A1D6}" type="pres">
      <dgm:prSet presAssocID="{EB15574F-2658-4B09-8282-B37B46E0AE6D}" presName="sibTrans" presStyleCnt="0"/>
      <dgm:spPr/>
    </dgm:pt>
    <dgm:pt modelId="{C87502A0-D1F0-49CD-9980-967F9F45D97A}" type="pres">
      <dgm:prSet presAssocID="{5411143C-9B36-42FD-A053-ED653A6A01C6}" presName="node" presStyleLbl="node1" presStyleIdx="8" presStyleCnt="11">
        <dgm:presLayoutVars>
          <dgm:bulletEnabled val="1"/>
        </dgm:presLayoutVars>
      </dgm:prSet>
      <dgm:spPr/>
    </dgm:pt>
    <dgm:pt modelId="{55B1C947-9D48-4B1F-9E03-0C5A49DA1838}" type="pres">
      <dgm:prSet presAssocID="{82A3E8DC-EB4B-4903-B611-6D154470C97A}" presName="sibTrans" presStyleCnt="0"/>
      <dgm:spPr/>
    </dgm:pt>
    <dgm:pt modelId="{7FF89FA2-E065-4014-8830-957BC8955B53}" type="pres">
      <dgm:prSet presAssocID="{F502A79D-0BAB-4D0A-8621-8A1CC8489A31}" presName="node" presStyleLbl="node1" presStyleIdx="9" presStyleCnt="11">
        <dgm:presLayoutVars>
          <dgm:bulletEnabled val="1"/>
        </dgm:presLayoutVars>
      </dgm:prSet>
      <dgm:spPr/>
    </dgm:pt>
    <dgm:pt modelId="{2A1A82C4-B01A-4814-845D-E3014B90466C}" type="pres">
      <dgm:prSet presAssocID="{39F198A8-BA56-4CAF-91BE-2A4FC7248F13}" presName="sibTrans" presStyleCnt="0"/>
      <dgm:spPr/>
    </dgm:pt>
    <dgm:pt modelId="{5BD04705-4E6D-47CA-936D-1F27752565D0}" type="pres">
      <dgm:prSet presAssocID="{A44AFB79-366C-40DC-A17C-DD4C89EE763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901F500-0DF8-49ED-9F6A-AD98EEC9850E}" type="presOf" srcId="{DA4806F9-D4B8-4006-BDAB-7FAA8C7557B7}" destId="{428FA78E-3E4E-42EA-A1FE-002AA1049BB1}" srcOrd="0" destOrd="0" presId="urn:microsoft.com/office/officeart/2005/8/layout/default"/>
    <dgm:cxn modelId="{90873025-FDD2-4D7F-9614-61AD60E5AD12}" type="presOf" srcId="{B7B1F460-F129-47B8-996A-904175C3F1B3}" destId="{54502124-5939-457A-B019-1EC424DDF203}" srcOrd="0" destOrd="0" presId="urn:microsoft.com/office/officeart/2005/8/layout/default"/>
    <dgm:cxn modelId="{D25E4629-82AF-4754-B7F4-D7A041673F2B}" type="presOf" srcId="{298783A6-631D-4B8B-AEF8-55DFA789C162}" destId="{1512CDE7-5C6F-4F65-A850-69BF9657D0A9}" srcOrd="0" destOrd="0" presId="urn:microsoft.com/office/officeart/2005/8/layout/default"/>
    <dgm:cxn modelId="{028B842D-E350-4AEF-AC3F-105A5934BD5E}" srcId="{8598A899-FD46-4F5B-94F1-540C5BEF5563}" destId="{F502A79D-0BAB-4D0A-8621-8A1CC8489A31}" srcOrd="9" destOrd="0" parTransId="{1DE489C6-75C1-4FC8-930C-C45745F08A39}" sibTransId="{39F198A8-BA56-4CAF-91BE-2A4FC7248F13}"/>
    <dgm:cxn modelId="{CED79931-2A55-4C72-B2E9-B9267F4A24DF}" type="presOf" srcId="{A44AFB79-366C-40DC-A17C-DD4C89EE763B}" destId="{5BD04705-4E6D-47CA-936D-1F27752565D0}" srcOrd="0" destOrd="0" presId="urn:microsoft.com/office/officeart/2005/8/layout/default"/>
    <dgm:cxn modelId="{C6CEB33A-32BA-4CEE-B0E9-07F4E8DCC301}" srcId="{8598A899-FD46-4F5B-94F1-540C5BEF5563}" destId="{DA4806F9-D4B8-4006-BDAB-7FAA8C7557B7}" srcOrd="2" destOrd="0" parTransId="{C9D6DE97-8255-4ADB-B71B-C0E80ECA727F}" sibTransId="{65E8950B-2F5B-404D-ABF8-08CE5BEFD509}"/>
    <dgm:cxn modelId="{C41E615F-F933-4D15-8CA8-43B97BD226EF}" srcId="{8598A899-FD46-4F5B-94F1-540C5BEF5563}" destId="{5411143C-9B36-42FD-A053-ED653A6A01C6}" srcOrd="8" destOrd="0" parTransId="{41897FA0-B95A-44EA-9864-079DDBBFA2EF}" sibTransId="{82A3E8DC-EB4B-4903-B611-6D154470C97A}"/>
    <dgm:cxn modelId="{ECC17F5F-1A06-4C72-A77D-6D78D4B7D37D}" srcId="{8598A899-FD46-4F5B-94F1-540C5BEF5563}" destId="{A23B407A-A69D-4930-AD6C-C8113567EDE2}" srcOrd="7" destOrd="0" parTransId="{EF761D31-6755-4D8E-8DA1-233F40A0E7AD}" sibTransId="{EB15574F-2658-4B09-8282-B37B46E0AE6D}"/>
    <dgm:cxn modelId="{276B4F6F-8BDC-465B-979D-C63B9387DEA5}" type="presOf" srcId="{8598A899-FD46-4F5B-94F1-540C5BEF5563}" destId="{BC7D6F17-34A0-4460-A7AD-DB8FD22834C1}" srcOrd="0" destOrd="0" presId="urn:microsoft.com/office/officeart/2005/8/layout/default"/>
    <dgm:cxn modelId="{647F9A53-76CC-4F0E-9238-9A0B5E5FD17E}" type="presOf" srcId="{F4C37837-0106-43EA-9131-858B40623A4F}" destId="{77D232BB-7227-4902-9450-A292F30F162A}" srcOrd="0" destOrd="0" presId="urn:microsoft.com/office/officeart/2005/8/layout/default"/>
    <dgm:cxn modelId="{C82DEA59-B6B1-4454-BBCD-64533AB7C7FA}" srcId="{8598A899-FD46-4F5B-94F1-540C5BEF5563}" destId="{B7B1F460-F129-47B8-996A-904175C3F1B3}" srcOrd="5" destOrd="0" parTransId="{6FA42446-922A-4CA1-BF3D-E8378704EA85}" sibTransId="{86C916EC-3426-4305-ADE1-3C73794BBCAD}"/>
    <dgm:cxn modelId="{1083A181-311C-4BAD-8DC5-C76DA46EB305}" srcId="{8598A899-FD46-4F5B-94F1-540C5BEF5563}" destId="{F048700F-34FD-4478-B67E-53387048569D}" srcOrd="1" destOrd="0" parTransId="{30F5C6C6-ED56-4AF9-B272-6FF2BAE32881}" sibTransId="{E35BCA11-7D95-471B-AB53-C381348BF138}"/>
    <dgm:cxn modelId="{D1E74296-4F44-4E3F-83D9-AAE2F0B2C47F}" type="presOf" srcId="{355B1FEE-2648-4F18-901A-D2AB859ABEB8}" destId="{75A5D167-7BED-4648-AEAA-71F50B14192B}" srcOrd="0" destOrd="0" presId="urn:microsoft.com/office/officeart/2005/8/layout/default"/>
    <dgm:cxn modelId="{A1496D9E-8DE3-4672-B72A-E42320655022}" srcId="{8598A899-FD46-4F5B-94F1-540C5BEF5563}" destId="{A44AFB79-366C-40DC-A17C-DD4C89EE763B}" srcOrd="10" destOrd="0" parTransId="{46AE1449-3470-4CE1-8F3E-83CD167B6ABD}" sibTransId="{BFA4EBEB-AEA2-4478-AD44-13111D240EC0}"/>
    <dgm:cxn modelId="{E043D8A0-30E0-4F79-8045-F5BEEC08CC94}" srcId="{8598A899-FD46-4F5B-94F1-540C5BEF5563}" destId="{F4C37837-0106-43EA-9131-858B40623A4F}" srcOrd="0" destOrd="0" parTransId="{F4CEA3CB-E738-4F71-8152-F9D2A40DEBFF}" sibTransId="{D8409323-9742-4090-A5ED-CFD45C9C1EC6}"/>
    <dgm:cxn modelId="{75670FAE-64DD-404A-B959-23C40A2D4658}" srcId="{8598A899-FD46-4F5B-94F1-540C5BEF5563}" destId="{355B1FEE-2648-4F18-901A-D2AB859ABEB8}" srcOrd="3" destOrd="0" parTransId="{BBAFC15F-7809-4C01-B5F7-D547B6F1910E}" sibTransId="{F31EE53B-339F-4369-B0B7-707D979131CB}"/>
    <dgm:cxn modelId="{95DAE4B1-F0AB-465E-9D60-F8620574655F}" srcId="{8598A899-FD46-4F5B-94F1-540C5BEF5563}" destId="{A054A3F3-6F88-4E49-BAA8-20DAB1748125}" srcOrd="6" destOrd="0" parTransId="{5D69D29F-F6FB-4E87-B216-BAF9C034ED6D}" sibTransId="{AD6402E4-7629-4C7A-B956-52F2619A8C0D}"/>
    <dgm:cxn modelId="{CB3B68C5-DED4-4DDB-B94E-F0272FE16EF6}" type="presOf" srcId="{5411143C-9B36-42FD-A053-ED653A6A01C6}" destId="{C87502A0-D1F0-49CD-9980-967F9F45D97A}" srcOrd="0" destOrd="0" presId="urn:microsoft.com/office/officeart/2005/8/layout/default"/>
    <dgm:cxn modelId="{2D53A7CA-F266-4934-AA96-1A4F03BC56A6}" type="presOf" srcId="{A054A3F3-6F88-4E49-BAA8-20DAB1748125}" destId="{DBC040E7-36CE-4761-AE63-4648C96C1E5B}" srcOrd="0" destOrd="0" presId="urn:microsoft.com/office/officeart/2005/8/layout/default"/>
    <dgm:cxn modelId="{1DB713CC-DF1C-471A-A5AF-7333DB709DA2}" type="presOf" srcId="{F502A79D-0BAB-4D0A-8621-8A1CC8489A31}" destId="{7FF89FA2-E065-4014-8830-957BC8955B53}" srcOrd="0" destOrd="0" presId="urn:microsoft.com/office/officeart/2005/8/layout/default"/>
    <dgm:cxn modelId="{B75D3CDA-F735-4840-8A7F-10BCFF36247C}" type="presOf" srcId="{F048700F-34FD-4478-B67E-53387048569D}" destId="{4A94A450-7F56-4CE7-8912-4471A3BC6DF8}" srcOrd="0" destOrd="0" presId="urn:microsoft.com/office/officeart/2005/8/layout/default"/>
    <dgm:cxn modelId="{D14306DB-2187-4887-A0FE-3129000F3419}" type="presOf" srcId="{A23B407A-A69D-4930-AD6C-C8113567EDE2}" destId="{39E0635E-2F06-43C8-A6C1-051E47E73CF3}" srcOrd="0" destOrd="0" presId="urn:microsoft.com/office/officeart/2005/8/layout/default"/>
    <dgm:cxn modelId="{69D27DE7-2E57-43AE-B1C6-5C4D817BD8DD}" srcId="{8598A899-FD46-4F5B-94F1-540C5BEF5563}" destId="{298783A6-631D-4B8B-AEF8-55DFA789C162}" srcOrd="4" destOrd="0" parTransId="{2898FB1F-32FB-4C5D-8F37-500EAB3547A4}" sibTransId="{C2ED2D1F-F414-44E3-99C1-A7A01BB44664}"/>
    <dgm:cxn modelId="{3CAADE60-DD49-476A-9F52-06D013725154}" type="presParOf" srcId="{BC7D6F17-34A0-4460-A7AD-DB8FD22834C1}" destId="{77D232BB-7227-4902-9450-A292F30F162A}" srcOrd="0" destOrd="0" presId="urn:microsoft.com/office/officeart/2005/8/layout/default"/>
    <dgm:cxn modelId="{72B56CE4-084A-49CD-950C-B772D028957A}" type="presParOf" srcId="{BC7D6F17-34A0-4460-A7AD-DB8FD22834C1}" destId="{59A915D9-7EDB-4128-BD35-77F98D60B079}" srcOrd="1" destOrd="0" presId="urn:microsoft.com/office/officeart/2005/8/layout/default"/>
    <dgm:cxn modelId="{4372AC62-A0A4-4F14-B523-E625C5729DD1}" type="presParOf" srcId="{BC7D6F17-34A0-4460-A7AD-DB8FD22834C1}" destId="{4A94A450-7F56-4CE7-8912-4471A3BC6DF8}" srcOrd="2" destOrd="0" presId="urn:microsoft.com/office/officeart/2005/8/layout/default"/>
    <dgm:cxn modelId="{6D362E63-2E64-4833-B1B1-EDD36A303DFE}" type="presParOf" srcId="{BC7D6F17-34A0-4460-A7AD-DB8FD22834C1}" destId="{2CE90CE9-571A-445D-BC35-282A25D24D9E}" srcOrd="3" destOrd="0" presId="urn:microsoft.com/office/officeart/2005/8/layout/default"/>
    <dgm:cxn modelId="{722433A0-EB66-4F96-A5C4-45546B652A5C}" type="presParOf" srcId="{BC7D6F17-34A0-4460-A7AD-DB8FD22834C1}" destId="{428FA78E-3E4E-42EA-A1FE-002AA1049BB1}" srcOrd="4" destOrd="0" presId="urn:microsoft.com/office/officeart/2005/8/layout/default"/>
    <dgm:cxn modelId="{2099F4D1-19B9-4239-B6A7-52DF5D1BA3BD}" type="presParOf" srcId="{BC7D6F17-34A0-4460-A7AD-DB8FD22834C1}" destId="{40EDBA01-6492-45FB-95AD-76538D06271E}" srcOrd="5" destOrd="0" presId="urn:microsoft.com/office/officeart/2005/8/layout/default"/>
    <dgm:cxn modelId="{BE4B0129-76A4-43B8-B2A3-D5E5AE8348D1}" type="presParOf" srcId="{BC7D6F17-34A0-4460-A7AD-DB8FD22834C1}" destId="{75A5D167-7BED-4648-AEAA-71F50B14192B}" srcOrd="6" destOrd="0" presId="urn:microsoft.com/office/officeart/2005/8/layout/default"/>
    <dgm:cxn modelId="{65B2BEFA-E9D2-4D60-B37E-619D88C66F12}" type="presParOf" srcId="{BC7D6F17-34A0-4460-A7AD-DB8FD22834C1}" destId="{691610B3-5875-4368-BF4C-46436D0198F4}" srcOrd="7" destOrd="0" presId="urn:microsoft.com/office/officeart/2005/8/layout/default"/>
    <dgm:cxn modelId="{B6955FAF-F144-4C3C-8955-F69121AC2603}" type="presParOf" srcId="{BC7D6F17-34A0-4460-A7AD-DB8FD22834C1}" destId="{1512CDE7-5C6F-4F65-A850-69BF9657D0A9}" srcOrd="8" destOrd="0" presId="urn:microsoft.com/office/officeart/2005/8/layout/default"/>
    <dgm:cxn modelId="{C3E1345A-AA90-49A3-AE20-F03CC7A60A3F}" type="presParOf" srcId="{BC7D6F17-34A0-4460-A7AD-DB8FD22834C1}" destId="{8214DA36-3E03-4625-972F-024E4E8870F6}" srcOrd="9" destOrd="0" presId="urn:microsoft.com/office/officeart/2005/8/layout/default"/>
    <dgm:cxn modelId="{B9DFFA22-BE2D-4B08-A282-7704EA15E4ED}" type="presParOf" srcId="{BC7D6F17-34A0-4460-A7AD-DB8FD22834C1}" destId="{54502124-5939-457A-B019-1EC424DDF203}" srcOrd="10" destOrd="0" presId="urn:microsoft.com/office/officeart/2005/8/layout/default"/>
    <dgm:cxn modelId="{403CA188-01BA-46D9-82B0-407210700F04}" type="presParOf" srcId="{BC7D6F17-34A0-4460-A7AD-DB8FD22834C1}" destId="{F0549332-320E-4693-8609-B42EAAAADB58}" srcOrd="11" destOrd="0" presId="urn:microsoft.com/office/officeart/2005/8/layout/default"/>
    <dgm:cxn modelId="{4A52957A-0F62-4705-A1D9-F565CF1FD6C2}" type="presParOf" srcId="{BC7D6F17-34A0-4460-A7AD-DB8FD22834C1}" destId="{DBC040E7-36CE-4761-AE63-4648C96C1E5B}" srcOrd="12" destOrd="0" presId="urn:microsoft.com/office/officeart/2005/8/layout/default"/>
    <dgm:cxn modelId="{16B6E607-B0D1-47EE-892A-35D7811279E4}" type="presParOf" srcId="{BC7D6F17-34A0-4460-A7AD-DB8FD22834C1}" destId="{2B4D4758-C101-4498-9F82-D6C627E3BCF4}" srcOrd="13" destOrd="0" presId="urn:microsoft.com/office/officeart/2005/8/layout/default"/>
    <dgm:cxn modelId="{D7996391-7FD7-44AB-BED6-285A2BECD459}" type="presParOf" srcId="{BC7D6F17-34A0-4460-A7AD-DB8FD22834C1}" destId="{39E0635E-2F06-43C8-A6C1-051E47E73CF3}" srcOrd="14" destOrd="0" presId="urn:microsoft.com/office/officeart/2005/8/layout/default"/>
    <dgm:cxn modelId="{B7B9B3D1-1A79-40A2-94D2-FC8422594008}" type="presParOf" srcId="{BC7D6F17-34A0-4460-A7AD-DB8FD22834C1}" destId="{EF6E88C0-F96F-4275-B83F-B1F2F296A1D6}" srcOrd="15" destOrd="0" presId="urn:microsoft.com/office/officeart/2005/8/layout/default"/>
    <dgm:cxn modelId="{1BB6EC65-1A06-4D41-8CAC-E44F5CA6BD3D}" type="presParOf" srcId="{BC7D6F17-34A0-4460-A7AD-DB8FD22834C1}" destId="{C87502A0-D1F0-49CD-9980-967F9F45D97A}" srcOrd="16" destOrd="0" presId="urn:microsoft.com/office/officeart/2005/8/layout/default"/>
    <dgm:cxn modelId="{47D31C42-8A14-484A-B5A9-33AACD5AB0D4}" type="presParOf" srcId="{BC7D6F17-34A0-4460-A7AD-DB8FD22834C1}" destId="{55B1C947-9D48-4B1F-9E03-0C5A49DA1838}" srcOrd="17" destOrd="0" presId="urn:microsoft.com/office/officeart/2005/8/layout/default"/>
    <dgm:cxn modelId="{FAFBF852-9CA7-4A94-847E-3C41B965D776}" type="presParOf" srcId="{BC7D6F17-34A0-4460-A7AD-DB8FD22834C1}" destId="{7FF89FA2-E065-4014-8830-957BC8955B53}" srcOrd="18" destOrd="0" presId="urn:microsoft.com/office/officeart/2005/8/layout/default"/>
    <dgm:cxn modelId="{5595AABD-F6E1-4187-9F09-5836A6F6AE35}" type="presParOf" srcId="{BC7D6F17-34A0-4460-A7AD-DB8FD22834C1}" destId="{2A1A82C4-B01A-4814-845D-E3014B90466C}" srcOrd="19" destOrd="0" presId="urn:microsoft.com/office/officeart/2005/8/layout/default"/>
    <dgm:cxn modelId="{1D1373D9-B255-4925-B532-B2A925F8A3ED}" type="presParOf" srcId="{BC7D6F17-34A0-4460-A7AD-DB8FD22834C1}" destId="{5BD04705-4E6D-47CA-936D-1F27752565D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D68989-8EF1-47F3-A188-E55213BB73E4}" type="doc">
      <dgm:prSet loTypeId="urn:microsoft.com/office/officeart/2005/8/layout/default" loCatId="list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12E63FEF-7261-42C9-A97E-F0A45D4F12E5}">
      <dgm:prSet custT="1"/>
      <dgm:spPr/>
      <dgm:t>
        <a:bodyPr/>
        <a:lstStyle/>
        <a:p>
          <a:r>
            <a:rPr lang="en-US" sz="1800" dirty="0"/>
            <a:t>Inventory is an essential internal control that ensures that tickets remain secure from the time they are received until the time they are sold</a:t>
          </a:r>
        </a:p>
      </dgm:t>
    </dgm:pt>
    <dgm:pt modelId="{C6B240DD-DF02-4FF3-B372-ECAEA8B1B93A}" type="parTrans" cxnId="{6D3EDFA0-B059-4BBB-B4F8-77DCF004CC42}">
      <dgm:prSet/>
      <dgm:spPr/>
      <dgm:t>
        <a:bodyPr/>
        <a:lstStyle/>
        <a:p>
          <a:endParaRPr lang="en-US"/>
        </a:p>
      </dgm:t>
    </dgm:pt>
    <dgm:pt modelId="{3BE4285F-34B0-4A63-9E41-FB06175938E1}" type="sibTrans" cxnId="{6D3EDFA0-B059-4BBB-B4F8-77DCF004CC42}">
      <dgm:prSet/>
      <dgm:spPr/>
      <dgm:t>
        <a:bodyPr/>
        <a:lstStyle/>
        <a:p>
          <a:endParaRPr lang="en-US"/>
        </a:p>
      </dgm:t>
    </dgm:pt>
    <dgm:pt modelId="{4633F787-0984-4763-B2FD-12FBAF372F18}">
      <dgm:prSet custT="1"/>
      <dgm:spPr/>
      <dgm:t>
        <a:bodyPr/>
        <a:lstStyle/>
        <a:p>
          <a:r>
            <a:rPr lang="en-US" sz="1800" dirty="0"/>
            <a:t>Without inventory the organization’s profits and the integrity of the game are at risk</a:t>
          </a:r>
        </a:p>
      </dgm:t>
    </dgm:pt>
    <dgm:pt modelId="{257A010B-3766-4CE2-9497-A7396AAE5DC7}" type="parTrans" cxnId="{80A77478-B378-443C-BD8B-056B47C3340E}">
      <dgm:prSet/>
      <dgm:spPr/>
      <dgm:t>
        <a:bodyPr/>
        <a:lstStyle/>
        <a:p>
          <a:endParaRPr lang="en-US"/>
        </a:p>
      </dgm:t>
    </dgm:pt>
    <dgm:pt modelId="{5BED54CE-A98B-43A9-8053-EE1B64BE7AD3}" type="sibTrans" cxnId="{80A77478-B378-443C-BD8B-056B47C3340E}">
      <dgm:prSet/>
      <dgm:spPr/>
      <dgm:t>
        <a:bodyPr/>
        <a:lstStyle/>
        <a:p>
          <a:endParaRPr lang="en-US"/>
        </a:p>
      </dgm:t>
    </dgm:pt>
    <dgm:pt modelId="{B4E5E66E-7B15-4A11-AED4-8043B8975627}">
      <dgm:prSet custT="1"/>
      <dgm:spPr/>
      <dgm:t>
        <a:bodyPr/>
        <a:lstStyle/>
        <a:p>
          <a:r>
            <a:rPr lang="en-US" sz="1800" dirty="0"/>
            <a:t>A person that performs the Perpetual Inventory cannot also participate in the physical inventory</a:t>
          </a:r>
        </a:p>
      </dgm:t>
    </dgm:pt>
    <dgm:pt modelId="{9B6A8040-DC0F-4D23-8B0F-2D69942FED3C}" type="parTrans" cxnId="{FF616907-3845-4C6A-B4D2-FB9C5C646794}">
      <dgm:prSet/>
      <dgm:spPr/>
      <dgm:t>
        <a:bodyPr/>
        <a:lstStyle/>
        <a:p>
          <a:endParaRPr lang="en-US"/>
        </a:p>
      </dgm:t>
    </dgm:pt>
    <dgm:pt modelId="{A1915625-BBF9-42A5-BCA2-319B77DE6A51}" type="sibTrans" cxnId="{FF616907-3845-4C6A-B4D2-FB9C5C646794}">
      <dgm:prSet/>
      <dgm:spPr/>
      <dgm:t>
        <a:bodyPr/>
        <a:lstStyle/>
        <a:p>
          <a:endParaRPr lang="en-US"/>
        </a:p>
      </dgm:t>
    </dgm:pt>
    <dgm:pt modelId="{44D7F877-4DA2-403D-9716-3C2D1576DA79}">
      <dgm:prSet custT="1"/>
      <dgm:spPr/>
      <dgm:t>
        <a:bodyPr/>
        <a:lstStyle/>
        <a:p>
          <a:r>
            <a:rPr lang="en-US" sz="1800" dirty="0"/>
            <a:t>Perpetual and Physical inventories must be periodically compared and reconciled to ensure accuracy and detect theft</a:t>
          </a:r>
        </a:p>
      </dgm:t>
    </dgm:pt>
    <dgm:pt modelId="{1BF9335D-7247-4E46-BB3A-F5759B051F6C}" type="parTrans" cxnId="{8489F909-6F77-4B70-A5E1-EC352F5A07EC}">
      <dgm:prSet/>
      <dgm:spPr/>
      <dgm:t>
        <a:bodyPr/>
        <a:lstStyle/>
        <a:p>
          <a:endParaRPr lang="en-US"/>
        </a:p>
      </dgm:t>
    </dgm:pt>
    <dgm:pt modelId="{BE7CE2EC-E07F-42EF-96C5-9FCFCC662A38}" type="sibTrans" cxnId="{8489F909-6F77-4B70-A5E1-EC352F5A07EC}">
      <dgm:prSet/>
      <dgm:spPr/>
      <dgm:t>
        <a:bodyPr/>
        <a:lstStyle/>
        <a:p>
          <a:endParaRPr lang="en-US"/>
        </a:p>
      </dgm:t>
    </dgm:pt>
    <dgm:pt modelId="{C4533006-74BF-4521-A879-CE3AA43BB75D}" type="pres">
      <dgm:prSet presAssocID="{F1D68989-8EF1-47F3-A188-E55213BB73E4}" presName="diagram" presStyleCnt="0">
        <dgm:presLayoutVars>
          <dgm:dir/>
          <dgm:resizeHandles val="exact"/>
        </dgm:presLayoutVars>
      </dgm:prSet>
      <dgm:spPr/>
    </dgm:pt>
    <dgm:pt modelId="{5779E994-EE85-40AB-8AD5-1F8ABF547F42}" type="pres">
      <dgm:prSet presAssocID="{12E63FEF-7261-42C9-A97E-F0A45D4F12E5}" presName="node" presStyleLbl="node1" presStyleIdx="0" presStyleCnt="4">
        <dgm:presLayoutVars>
          <dgm:bulletEnabled val="1"/>
        </dgm:presLayoutVars>
      </dgm:prSet>
      <dgm:spPr/>
    </dgm:pt>
    <dgm:pt modelId="{46E98143-E4D1-4C58-B433-26020413BD21}" type="pres">
      <dgm:prSet presAssocID="{3BE4285F-34B0-4A63-9E41-FB06175938E1}" presName="sibTrans" presStyleCnt="0"/>
      <dgm:spPr/>
    </dgm:pt>
    <dgm:pt modelId="{A5128627-90D5-48A2-ADB6-83F1ECE00E1C}" type="pres">
      <dgm:prSet presAssocID="{4633F787-0984-4763-B2FD-12FBAF372F18}" presName="node" presStyleLbl="node1" presStyleIdx="1" presStyleCnt="4">
        <dgm:presLayoutVars>
          <dgm:bulletEnabled val="1"/>
        </dgm:presLayoutVars>
      </dgm:prSet>
      <dgm:spPr/>
    </dgm:pt>
    <dgm:pt modelId="{2DC014E1-5055-4BF6-84DA-D490A857A638}" type="pres">
      <dgm:prSet presAssocID="{5BED54CE-A98B-43A9-8053-EE1B64BE7AD3}" presName="sibTrans" presStyleCnt="0"/>
      <dgm:spPr/>
    </dgm:pt>
    <dgm:pt modelId="{DF880101-C381-4F53-9DB8-D48438B0BCDD}" type="pres">
      <dgm:prSet presAssocID="{B4E5E66E-7B15-4A11-AED4-8043B8975627}" presName="node" presStyleLbl="node1" presStyleIdx="2" presStyleCnt="4">
        <dgm:presLayoutVars>
          <dgm:bulletEnabled val="1"/>
        </dgm:presLayoutVars>
      </dgm:prSet>
      <dgm:spPr/>
    </dgm:pt>
    <dgm:pt modelId="{766BB4F8-81D0-4FCA-8184-93570BB5D8A8}" type="pres">
      <dgm:prSet presAssocID="{A1915625-BBF9-42A5-BCA2-319B77DE6A51}" presName="sibTrans" presStyleCnt="0"/>
      <dgm:spPr/>
    </dgm:pt>
    <dgm:pt modelId="{41C01FBC-5408-44A9-BF92-97AEA616D852}" type="pres">
      <dgm:prSet presAssocID="{44D7F877-4DA2-403D-9716-3C2D1576DA79}" presName="node" presStyleLbl="node1" presStyleIdx="3" presStyleCnt="4">
        <dgm:presLayoutVars>
          <dgm:bulletEnabled val="1"/>
        </dgm:presLayoutVars>
      </dgm:prSet>
      <dgm:spPr/>
    </dgm:pt>
  </dgm:ptLst>
  <dgm:cxnLst>
    <dgm:cxn modelId="{01622907-A0C0-4224-9892-0574EB296892}" type="presOf" srcId="{12E63FEF-7261-42C9-A97E-F0A45D4F12E5}" destId="{5779E994-EE85-40AB-8AD5-1F8ABF547F42}" srcOrd="0" destOrd="0" presId="urn:microsoft.com/office/officeart/2005/8/layout/default"/>
    <dgm:cxn modelId="{FF616907-3845-4C6A-B4D2-FB9C5C646794}" srcId="{F1D68989-8EF1-47F3-A188-E55213BB73E4}" destId="{B4E5E66E-7B15-4A11-AED4-8043B8975627}" srcOrd="2" destOrd="0" parTransId="{9B6A8040-DC0F-4D23-8B0F-2D69942FED3C}" sibTransId="{A1915625-BBF9-42A5-BCA2-319B77DE6A51}"/>
    <dgm:cxn modelId="{8489F909-6F77-4B70-A5E1-EC352F5A07EC}" srcId="{F1D68989-8EF1-47F3-A188-E55213BB73E4}" destId="{44D7F877-4DA2-403D-9716-3C2D1576DA79}" srcOrd="3" destOrd="0" parTransId="{1BF9335D-7247-4E46-BB3A-F5759B051F6C}" sibTransId="{BE7CE2EC-E07F-42EF-96C5-9FCFCC662A38}"/>
    <dgm:cxn modelId="{5A5BC36D-E805-4C61-8F5A-67D1B793566A}" type="presOf" srcId="{F1D68989-8EF1-47F3-A188-E55213BB73E4}" destId="{C4533006-74BF-4521-A879-CE3AA43BB75D}" srcOrd="0" destOrd="0" presId="urn:microsoft.com/office/officeart/2005/8/layout/default"/>
    <dgm:cxn modelId="{80A77478-B378-443C-BD8B-056B47C3340E}" srcId="{F1D68989-8EF1-47F3-A188-E55213BB73E4}" destId="{4633F787-0984-4763-B2FD-12FBAF372F18}" srcOrd="1" destOrd="0" parTransId="{257A010B-3766-4CE2-9497-A7396AAE5DC7}" sibTransId="{5BED54CE-A98B-43A9-8053-EE1B64BE7AD3}"/>
    <dgm:cxn modelId="{E509FA80-5603-4020-8B1F-9F4510994443}" type="presOf" srcId="{44D7F877-4DA2-403D-9716-3C2D1576DA79}" destId="{41C01FBC-5408-44A9-BF92-97AEA616D852}" srcOrd="0" destOrd="0" presId="urn:microsoft.com/office/officeart/2005/8/layout/default"/>
    <dgm:cxn modelId="{01EE688B-6172-4E26-9446-FC2D0B190B85}" type="presOf" srcId="{4633F787-0984-4763-B2FD-12FBAF372F18}" destId="{A5128627-90D5-48A2-ADB6-83F1ECE00E1C}" srcOrd="0" destOrd="0" presId="urn:microsoft.com/office/officeart/2005/8/layout/default"/>
    <dgm:cxn modelId="{6D3EDFA0-B059-4BBB-B4F8-77DCF004CC42}" srcId="{F1D68989-8EF1-47F3-A188-E55213BB73E4}" destId="{12E63FEF-7261-42C9-A97E-F0A45D4F12E5}" srcOrd="0" destOrd="0" parTransId="{C6B240DD-DF02-4FF3-B372-ECAEA8B1B93A}" sibTransId="{3BE4285F-34B0-4A63-9E41-FB06175938E1}"/>
    <dgm:cxn modelId="{ECF0DAC6-EE60-4050-9D52-8A33BBF3037A}" type="presOf" srcId="{B4E5E66E-7B15-4A11-AED4-8043B8975627}" destId="{DF880101-C381-4F53-9DB8-D48438B0BCDD}" srcOrd="0" destOrd="0" presId="urn:microsoft.com/office/officeart/2005/8/layout/default"/>
    <dgm:cxn modelId="{406E36C7-D2FC-42BE-8513-5C56FC9D4D23}" type="presParOf" srcId="{C4533006-74BF-4521-A879-CE3AA43BB75D}" destId="{5779E994-EE85-40AB-8AD5-1F8ABF547F42}" srcOrd="0" destOrd="0" presId="urn:microsoft.com/office/officeart/2005/8/layout/default"/>
    <dgm:cxn modelId="{93968F93-C2AE-4942-8A40-543CDEF021EB}" type="presParOf" srcId="{C4533006-74BF-4521-A879-CE3AA43BB75D}" destId="{46E98143-E4D1-4C58-B433-26020413BD21}" srcOrd="1" destOrd="0" presId="urn:microsoft.com/office/officeart/2005/8/layout/default"/>
    <dgm:cxn modelId="{2EE8141F-78DE-4E96-B4A7-CA323E053EA3}" type="presParOf" srcId="{C4533006-74BF-4521-A879-CE3AA43BB75D}" destId="{A5128627-90D5-48A2-ADB6-83F1ECE00E1C}" srcOrd="2" destOrd="0" presId="urn:microsoft.com/office/officeart/2005/8/layout/default"/>
    <dgm:cxn modelId="{1F185F7C-D989-4363-BE9A-FEAF48AE5FB0}" type="presParOf" srcId="{C4533006-74BF-4521-A879-CE3AA43BB75D}" destId="{2DC014E1-5055-4BF6-84DA-D490A857A638}" srcOrd="3" destOrd="0" presId="urn:microsoft.com/office/officeart/2005/8/layout/default"/>
    <dgm:cxn modelId="{51B066D0-953F-47FA-B2DF-C35681C6510F}" type="presParOf" srcId="{C4533006-74BF-4521-A879-CE3AA43BB75D}" destId="{DF880101-C381-4F53-9DB8-D48438B0BCDD}" srcOrd="4" destOrd="0" presId="urn:microsoft.com/office/officeart/2005/8/layout/default"/>
    <dgm:cxn modelId="{F660CBE1-EF75-4E8E-9F0A-95A46A04737C}" type="presParOf" srcId="{C4533006-74BF-4521-A879-CE3AA43BB75D}" destId="{766BB4F8-81D0-4FCA-8184-93570BB5D8A8}" srcOrd="5" destOrd="0" presId="urn:microsoft.com/office/officeart/2005/8/layout/default"/>
    <dgm:cxn modelId="{A4F9784A-2C85-4CC7-A681-B8C25771B0EE}" type="presParOf" srcId="{C4533006-74BF-4521-A879-CE3AA43BB75D}" destId="{41C01FBC-5408-44A9-BF92-97AEA616D8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DD45-8C40-4C4D-A68C-4C58CDB8618B}">
      <dsp:nvSpPr>
        <dsp:cNvPr id="0" name=""/>
        <dsp:cNvSpPr/>
      </dsp:nvSpPr>
      <dsp:spPr>
        <a:xfrm>
          <a:off x="39139" y="984965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What does the room charge for rent?</a:t>
          </a:r>
        </a:p>
      </dsp:txBody>
      <dsp:txXfrm>
        <a:off x="74934" y="1020760"/>
        <a:ext cx="1965280" cy="1150532"/>
      </dsp:txXfrm>
    </dsp:sp>
    <dsp:sp modelId="{F0475E20-0929-4CFB-9F93-D3284CBA9576}">
      <dsp:nvSpPr>
        <dsp:cNvPr id="0" name=""/>
        <dsp:cNvSpPr/>
      </dsp:nvSpPr>
      <dsp:spPr>
        <a:xfrm>
          <a:off x="2253328" y="1343454"/>
          <a:ext cx="427174" cy="5051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53328" y="1444483"/>
        <a:ext cx="299022" cy="303085"/>
      </dsp:txXfrm>
    </dsp:sp>
    <dsp:sp modelId="{A7E74CF1-C2A3-44A3-A9DE-1CF1CDFA8962}">
      <dsp:nvSpPr>
        <dsp:cNvPr id="0" name=""/>
        <dsp:cNvSpPr/>
      </dsp:nvSpPr>
      <dsp:spPr>
        <a:xfrm>
          <a:off x="2882000" y="984965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Is there a waiting list for charities?</a:t>
          </a:r>
        </a:p>
      </dsp:txBody>
      <dsp:txXfrm>
        <a:off x="2917795" y="1020760"/>
        <a:ext cx="1965280" cy="1150532"/>
      </dsp:txXfrm>
    </dsp:sp>
    <dsp:sp modelId="{137ED26B-126F-4E5C-9D70-A1FB6BBB5770}">
      <dsp:nvSpPr>
        <dsp:cNvPr id="0" name=""/>
        <dsp:cNvSpPr/>
      </dsp:nvSpPr>
      <dsp:spPr>
        <a:xfrm>
          <a:off x="5094430" y="1343454"/>
          <a:ext cx="422938" cy="5051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94430" y="1444483"/>
        <a:ext cx="296057" cy="303085"/>
      </dsp:txXfrm>
    </dsp:sp>
    <dsp:sp modelId="{1E20844E-DF95-4A03-A995-9EF203A90A13}">
      <dsp:nvSpPr>
        <dsp:cNvPr id="0" name=""/>
        <dsp:cNvSpPr/>
      </dsp:nvSpPr>
      <dsp:spPr>
        <a:xfrm>
          <a:off x="5716868" y="984965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Can the game room offer the full 16 days?</a:t>
          </a:r>
        </a:p>
      </dsp:txBody>
      <dsp:txXfrm>
        <a:off x="5752663" y="1020760"/>
        <a:ext cx="1965280" cy="1150532"/>
      </dsp:txXfrm>
    </dsp:sp>
    <dsp:sp modelId="{DF33998F-4AAF-425C-8A3E-4B925AF95BF8}">
      <dsp:nvSpPr>
        <dsp:cNvPr id="0" name=""/>
        <dsp:cNvSpPr/>
      </dsp:nvSpPr>
      <dsp:spPr>
        <a:xfrm rot="5400000">
          <a:off x="6575277" y="2247393"/>
          <a:ext cx="320051" cy="5051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6583761" y="2339939"/>
        <a:ext cx="303085" cy="224036"/>
      </dsp:txXfrm>
    </dsp:sp>
    <dsp:sp modelId="{B0128D85-9BD1-4AD9-AC5F-7D59D79D5895}">
      <dsp:nvSpPr>
        <dsp:cNvPr id="0" name=""/>
        <dsp:cNvSpPr/>
      </dsp:nvSpPr>
      <dsp:spPr>
        <a:xfrm>
          <a:off x="5716868" y="2810959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What is expected of an organization?</a:t>
          </a:r>
        </a:p>
      </dsp:txBody>
      <dsp:txXfrm>
        <a:off x="5752663" y="2846754"/>
        <a:ext cx="1965280" cy="1150532"/>
      </dsp:txXfrm>
    </dsp:sp>
    <dsp:sp modelId="{0184D441-CE68-44A4-9A1D-F917AD8DF15E}">
      <dsp:nvSpPr>
        <dsp:cNvPr id="0" name=""/>
        <dsp:cNvSpPr/>
      </dsp:nvSpPr>
      <dsp:spPr>
        <a:xfrm rot="10788859">
          <a:off x="5100694" y="3174040"/>
          <a:ext cx="435430" cy="5051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5231323" y="3274857"/>
        <a:ext cx="304801" cy="303085"/>
      </dsp:txXfrm>
    </dsp:sp>
    <dsp:sp modelId="{567E5B36-EA8C-4DF1-8E50-3774136313E0}">
      <dsp:nvSpPr>
        <dsp:cNvPr id="0" name=""/>
        <dsp:cNvSpPr/>
      </dsp:nvSpPr>
      <dsp:spPr>
        <a:xfrm>
          <a:off x="2858434" y="2820222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What are the average funds received by a charitable organization?</a:t>
          </a:r>
        </a:p>
      </dsp:txBody>
      <dsp:txXfrm>
        <a:off x="2894229" y="2856017"/>
        <a:ext cx="1965280" cy="1150532"/>
      </dsp:txXfrm>
    </dsp:sp>
    <dsp:sp modelId="{4A438859-6205-4C7A-8F66-D24A608F5AC0}">
      <dsp:nvSpPr>
        <dsp:cNvPr id="0" name=""/>
        <dsp:cNvSpPr/>
      </dsp:nvSpPr>
      <dsp:spPr>
        <a:xfrm rot="10800000">
          <a:off x="2247372" y="3178712"/>
          <a:ext cx="431816" cy="5051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376917" y="3279741"/>
        <a:ext cx="302271" cy="303085"/>
      </dsp:txXfrm>
    </dsp:sp>
    <dsp:sp modelId="{C81F5D48-5BCE-4E37-BA82-BDCB1F6CA963}">
      <dsp:nvSpPr>
        <dsp:cNvPr id="0" name=""/>
        <dsp:cNvSpPr/>
      </dsp:nvSpPr>
      <dsp:spPr>
        <a:xfrm>
          <a:off x="6814" y="2820222"/>
          <a:ext cx="2036870" cy="122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</a:rPr>
            <a:t>Does the gaming location provide consulting services?</a:t>
          </a:r>
        </a:p>
      </dsp:txBody>
      <dsp:txXfrm>
        <a:off x="42609" y="2856017"/>
        <a:ext cx="1965280" cy="1150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52EB7-A324-4F67-89FD-03DB6678D3A4}">
      <dsp:nvSpPr>
        <dsp:cNvPr id="0" name=""/>
        <dsp:cNvSpPr/>
      </dsp:nvSpPr>
      <dsp:spPr>
        <a:xfrm rot="20936354">
          <a:off x="15805" y="1217257"/>
          <a:ext cx="5118766" cy="586176"/>
        </a:xfrm>
        <a:prstGeom prst="mathMin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0CA96E9-4E3B-4BA6-A5A6-6FBD2E17269F}">
      <dsp:nvSpPr>
        <dsp:cNvPr id="0" name=""/>
        <dsp:cNvSpPr/>
      </dsp:nvSpPr>
      <dsp:spPr>
        <a:xfrm>
          <a:off x="1060758" y="946373"/>
          <a:ext cx="634469" cy="617639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F2ADE-019F-4A70-8FFE-64225B8A3669}">
      <dsp:nvSpPr>
        <dsp:cNvPr id="0" name=""/>
        <dsp:cNvSpPr/>
      </dsp:nvSpPr>
      <dsp:spPr>
        <a:xfrm>
          <a:off x="1554169" y="0"/>
          <a:ext cx="2865603" cy="117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/>
              <a:ea typeface="+mn-ea"/>
              <a:cs typeface="+mn-cs"/>
            </a:rPr>
            <a:t>Perpetual </a:t>
          </a:r>
          <a:endParaRPr lang="en-US" sz="18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/>
              <a:ea typeface="+mn-ea"/>
              <a:cs typeface="+mn-cs"/>
            </a:rPr>
            <a:t>A perpetual inventory is a system that continuously records and tracks inventory changes in real time.</a:t>
          </a:r>
        </a:p>
      </dsp:txBody>
      <dsp:txXfrm>
        <a:off x="1554169" y="0"/>
        <a:ext cx="2865603" cy="1171303"/>
      </dsp:txXfrm>
    </dsp:sp>
    <dsp:sp modelId="{9B253919-441D-457C-BDC0-60082FC20A59}">
      <dsp:nvSpPr>
        <dsp:cNvPr id="0" name=""/>
        <dsp:cNvSpPr/>
      </dsp:nvSpPr>
      <dsp:spPr>
        <a:xfrm>
          <a:off x="3402730" y="1631120"/>
          <a:ext cx="651048" cy="675256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ACC34-9F19-40B4-96D2-49CA6E87E338}">
      <dsp:nvSpPr>
        <dsp:cNvPr id="0" name=""/>
        <dsp:cNvSpPr/>
      </dsp:nvSpPr>
      <dsp:spPr>
        <a:xfrm>
          <a:off x="734773" y="1877403"/>
          <a:ext cx="2567195" cy="135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physical inventory counts the actual number of tickets a charity possesses and must be done once per month</a:t>
          </a:r>
        </a:p>
      </dsp:txBody>
      <dsp:txXfrm>
        <a:off x="734773" y="1877403"/>
        <a:ext cx="2567195" cy="13594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CE8D1-7A29-4F00-85FB-FF29FBB7E8B8}">
      <dsp:nvSpPr>
        <dsp:cNvPr id="0" name=""/>
        <dsp:cNvSpPr/>
      </dsp:nvSpPr>
      <dsp:spPr>
        <a:xfrm>
          <a:off x="0" y="4812160"/>
          <a:ext cx="4054494" cy="789474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completed forms and all source documents must be maintained for at least 2 years and be made available upon request.</a:t>
          </a:r>
        </a:p>
      </dsp:txBody>
      <dsp:txXfrm>
        <a:off x="0" y="4812160"/>
        <a:ext cx="4054494" cy="789474"/>
      </dsp:txXfrm>
    </dsp:sp>
    <dsp:sp modelId="{09C174D6-D502-4AB8-9B36-006F713EABB0}">
      <dsp:nvSpPr>
        <dsp:cNvPr id="0" name=""/>
        <dsp:cNvSpPr/>
      </dsp:nvSpPr>
      <dsp:spPr>
        <a:xfrm rot="10800000">
          <a:off x="0" y="3609789"/>
          <a:ext cx="4054494" cy="1214212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 NOT enter incorrect data. Falsifying a report subjects the licensee to fines and penalties.</a:t>
          </a:r>
        </a:p>
      </dsp:txBody>
      <dsp:txXfrm rot="10800000">
        <a:off x="0" y="3609789"/>
        <a:ext cx="4054494" cy="788959"/>
      </dsp:txXfrm>
    </dsp:sp>
    <dsp:sp modelId="{F4940D17-1CE2-456B-913C-35287B01E348}">
      <dsp:nvSpPr>
        <dsp:cNvPr id="0" name=""/>
        <dsp:cNvSpPr/>
      </dsp:nvSpPr>
      <dsp:spPr>
        <a:xfrm rot="10800000">
          <a:off x="0" y="2407419"/>
          <a:ext cx="4054494" cy="1214212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cover sheet page must be submitted with any Carry-Over Cover-All or Winner-Take-All taxes. </a:t>
          </a:r>
        </a:p>
      </dsp:txBody>
      <dsp:txXfrm rot="10800000">
        <a:off x="0" y="2407419"/>
        <a:ext cx="4054494" cy="788959"/>
      </dsp:txXfrm>
    </dsp:sp>
    <dsp:sp modelId="{A6EB59F2-7D4F-41AB-AE50-B91CAAEC3F23}">
      <dsp:nvSpPr>
        <dsp:cNvPr id="0" name=""/>
        <dsp:cNvSpPr/>
      </dsp:nvSpPr>
      <dsp:spPr>
        <a:xfrm rot="10800000">
          <a:off x="0" y="1205049"/>
          <a:ext cx="4054494" cy="1214212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report must be completed and submitted electronically. DO NOT complete by hand.</a:t>
          </a:r>
        </a:p>
      </dsp:txBody>
      <dsp:txXfrm rot="10800000">
        <a:off x="0" y="1205049"/>
        <a:ext cx="4054494" cy="788959"/>
      </dsp:txXfrm>
    </dsp:sp>
    <dsp:sp modelId="{CE00D611-3015-45F7-8086-4A35D7271C48}">
      <dsp:nvSpPr>
        <dsp:cNvPr id="0" name=""/>
        <dsp:cNvSpPr/>
      </dsp:nvSpPr>
      <dsp:spPr>
        <a:xfrm rot="10800000">
          <a:off x="0" y="2679"/>
          <a:ext cx="4054494" cy="1214212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MFRs must be submitted monthly to report revenue and expenses related to Bingo activities.</a:t>
          </a:r>
        </a:p>
      </dsp:txBody>
      <dsp:txXfrm rot="10800000">
        <a:off x="0" y="2679"/>
        <a:ext cx="4054494" cy="7889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0AA0D-F909-4243-AC70-61C7853C05FA}">
      <dsp:nvSpPr>
        <dsp:cNvPr id="0" name=""/>
        <dsp:cNvSpPr/>
      </dsp:nvSpPr>
      <dsp:spPr>
        <a:xfrm rot="5400000">
          <a:off x="377247" y="1897455"/>
          <a:ext cx="1416095" cy="16121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32438-1C29-4246-84C1-5F9595D5762B}">
      <dsp:nvSpPr>
        <dsp:cNvPr id="0" name=""/>
        <dsp:cNvSpPr/>
      </dsp:nvSpPr>
      <dsp:spPr>
        <a:xfrm>
          <a:off x="2068" y="327685"/>
          <a:ext cx="2383870" cy="166863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MFR is due 15 days after the final day of the month licensed (see chart to the right).</a:t>
          </a:r>
        </a:p>
      </dsp:txBody>
      <dsp:txXfrm>
        <a:off x="83539" y="409156"/>
        <a:ext cx="2220928" cy="1505690"/>
      </dsp:txXfrm>
    </dsp:sp>
    <dsp:sp modelId="{C750BB07-5006-432A-98D0-5C9F19E88177}">
      <dsp:nvSpPr>
        <dsp:cNvPr id="0" name=""/>
        <dsp:cNvSpPr/>
      </dsp:nvSpPr>
      <dsp:spPr>
        <a:xfrm>
          <a:off x="2385939" y="486827"/>
          <a:ext cx="1733800" cy="134866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BC13-29F0-4975-AF4C-941A87C09600}">
      <dsp:nvSpPr>
        <dsp:cNvPr id="0" name=""/>
        <dsp:cNvSpPr/>
      </dsp:nvSpPr>
      <dsp:spPr>
        <a:xfrm>
          <a:off x="1978550" y="2202109"/>
          <a:ext cx="2383870" cy="2937944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or incomplete submittals will be considered non-compliant and could affect future licensure. If no Bingo games are held during a licensed month, the MFR must be submitted stating such.</a:t>
          </a:r>
        </a:p>
      </dsp:txBody>
      <dsp:txXfrm>
        <a:off x="2094942" y="2318501"/>
        <a:ext cx="2151086" cy="270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EE16A-4FA1-4CA3-BF9B-194D6773B5A2}">
      <dsp:nvSpPr>
        <dsp:cNvPr id="0" name=""/>
        <dsp:cNvSpPr/>
      </dsp:nvSpPr>
      <dsp:spPr>
        <a:xfrm>
          <a:off x="0" y="21983"/>
          <a:ext cx="3494844" cy="2129400"/>
        </a:xfrm>
        <a:prstGeom prst="roundRect">
          <a:avLst/>
        </a:prstGeom>
        <a:gradFill rotWithShape="0">
          <a:gsLst>
            <a:gs pos="26000">
              <a:schemeClr val="accent6">
                <a:lumMod val="75000"/>
              </a:schemeClr>
            </a:gs>
            <a:gs pos="94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Eligibility Determination Application must be submitted prior to or with this application. For more information regarding the Eligibility Determination Application, see the corresponding PowerPoint.</a:t>
          </a:r>
        </a:p>
      </dsp:txBody>
      <dsp:txXfrm>
        <a:off x="103949" y="125932"/>
        <a:ext cx="3286946" cy="1921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2552-A6A2-4B04-8A14-530AD41134A0}">
      <dsp:nvSpPr>
        <dsp:cNvPr id="0" name=""/>
        <dsp:cNvSpPr/>
      </dsp:nvSpPr>
      <dsp:spPr>
        <a:xfrm>
          <a:off x="1523" y="899119"/>
          <a:ext cx="3056938" cy="1222775"/>
        </a:xfrm>
        <a:prstGeom prst="chevron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50000"/>
                </a:schemeClr>
              </a:solidFill>
            </a:rPr>
            <a:t>ORGANIZATION’S NAME</a:t>
          </a:r>
        </a:p>
      </dsp:txBody>
      <dsp:txXfrm>
        <a:off x="612911" y="899119"/>
        <a:ext cx="1834163" cy="1222775"/>
      </dsp:txXfrm>
    </dsp:sp>
    <dsp:sp modelId="{E194E821-C933-48E1-8D2D-7E81F5E49AE6}">
      <dsp:nvSpPr>
        <dsp:cNvPr id="0" name=""/>
        <dsp:cNvSpPr/>
      </dsp:nvSpPr>
      <dsp:spPr>
        <a:xfrm>
          <a:off x="2661060" y="1003054"/>
          <a:ext cx="2537259" cy="1014903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50000"/>
                </a:schemeClr>
              </a:solidFill>
            </a:rPr>
            <a:t>This must read exactly how it is registered with the IRS, SOS, and CTU</a:t>
          </a:r>
        </a:p>
      </dsp:txBody>
      <dsp:txXfrm>
        <a:off x="3168512" y="1003054"/>
        <a:ext cx="1522356" cy="1014903"/>
      </dsp:txXfrm>
    </dsp:sp>
    <dsp:sp modelId="{E3BF2FB9-01EA-485E-B7B3-D40CD0E15724}">
      <dsp:nvSpPr>
        <dsp:cNvPr id="0" name=""/>
        <dsp:cNvSpPr/>
      </dsp:nvSpPr>
      <dsp:spPr>
        <a:xfrm>
          <a:off x="1523" y="2293083"/>
          <a:ext cx="3056938" cy="1222775"/>
        </a:xfrm>
        <a:prstGeom prst="chevron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50000"/>
                </a:schemeClr>
              </a:solidFill>
            </a:rPr>
            <a:t>ORGANIZATION’S ADDRESS</a:t>
          </a:r>
        </a:p>
      </dsp:txBody>
      <dsp:txXfrm>
        <a:off x="612911" y="2293083"/>
        <a:ext cx="1834163" cy="1222775"/>
      </dsp:txXfrm>
    </dsp:sp>
    <dsp:sp modelId="{A40368CF-6FC1-462E-A59E-51C2C033D9D2}">
      <dsp:nvSpPr>
        <dsp:cNvPr id="0" name=""/>
        <dsp:cNvSpPr/>
      </dsp:nvSpPr>
      <dsp:spPr>
        <a:xfrm>
          <a:off x="2661060" y="2397019"/>
          <a:ext cx="2537259" cy="1014903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50000"/>
                </a:schemeClr>
              </a:solidFill>
            </a:rPr>
            <a:t>This must be the organization’s official mailing address.</a:t>
          </a:r>
        </a:p>
      </dsp:txBody>
      <dsp:txXfrm>
        <a:off x="3168512" y="2397019"/>
        <a:ext cx="1522356" cy="1014903"/>
      </dsp:txXfrm>
    </dsp:sp>
    <dsp:sp modelId="{E15C1564-F17C-4A1D-B54B-4888827622E4}">
      <dsp:nvSpPr>
        <dsp:cNvPr id="0" name=""/>
        <dsp:cNvSpPr/>
      </dsp:nvSpPr>
      <dsp:spPr>
        <a:xfrm>
          <a:off x="1523" y="3687047"/>
          <a:ext cx="3056938" cy="1222775"/>
        </a:xfrm>
        <a:prstGeom prst="chevron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3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50000"/>
                </a:schemeClr>
              </a:solidFill>
            </a:rPr>
            <a:t>ORGANIZATION’S PHONE NUMBER &amp; EMAIL</a:t>
          </a:r>
        </a:p>
      </dsp:txBody>
      <dsp:txXfrm>
        <a:off x="612911" y="3687047"/>
        <a:ext cx="1834163" cy="1222775"/>
      </dsp:txXfrm>
    </dsp:sp>
    <dsp:sp modelId="{C35BADBA-8E56-401F-A9EA-CB40D85FCDB9}">
      <dsp:nvSpPr>
        <dsp:cNvPr id="0" name=""/>
        <dsp:cNvSpPr/>
      </dsp:nvSpPr>
      <dsp:spPr>
        <a:xfrm>
          <a:off x="2661060" y="3790983"/>
          <a:ext cx="2537259" cy="1014903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50000"/>
                </a:schemeClr>
              </a:solidFill>
            </a:rPr>
            <a:t>Phone number and Email must belong to the organization and must be actively monitored.</a:t>
          </a:r>
        </a:p>
      </dsp:txBody>
      <dsp:txXfrm>
        <a:off x="3168512" y="3790983"/>
        <a:ext cx="1522356" cy="1014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CC812-5AD2-4CD4-891C-261D2FE24C6F}">
      <dsp:nvSpPr>
        <dsp:cNvPr id="0" name=""/>
        <dsp:cNvSpPr/>
      </dsp:nvSpPr>
      <dsp:spPr>
        <a:xfrm>
          <a:off x="46495" y="8"/>
          <a:ext cx="2790867" cy="279120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Indicate which type of license is being sought: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Bingo w/ Lucky 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Bingo w/o Lucky 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Lucky 7 at GOC</a:t>
          </a:r>
        </a:p>
      </dsp:txBody>
      <dsp:txXfrm>
        <a:off x="455208" y="408771"/>
        <a:ext cx="1973441" cy="1973682"/>
      </dsp:txXfrm>
    </dsp:sp>
    <dsp:sp modelId="{28232497-482B-4430-A079-EC4BFF2A8984}">
      <dsp:nvSpPr>
        <dsp:cNvPr id="0" name=""/>
        <dsp:cNvSpPr/>
      </dsp:nvSpPr>
      <dsp:spPr>
        <a:xfrm>
          <a:off x="1494331" y="2261793"/>
          <a:ext cx="2790867" cy="279120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8032"/>
                <a:satOff val="3911"/>
                <a:lumOff val="4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alpha val="50000"/>
                <a:hueOff val="18032"/>
                <a:satOff val="3911"/>
                <a:lumOff val="4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alpha val="50000"/>
                <a:hueOff val="18032"/>
                <a:satOff val="3911"/>
                <a:lumOff val="4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Indicate which type of location Lucky 7 will be held at: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Commercial Hall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Regular Meeting Place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Licensed Game Room</a:t>
          </a:r>
        </a:p>
      </dsp:txBody>
      <dsp:txXfrm>
        <a:off x="1903044" y="2670556"/>
        <a:ext cx="1973441" cy="1973682"/>
      </dsp:txXfrm>
    </dsp:sp>
    <dsp:sp modelId="{DFD12913-4A1E-4B38-B218-1B1351492448}">
      <dsp:nvSpPr>
        <dsp:cNvPr id="0" name=""/>
        <dsp:cNvSpPr/>
      </dsp:nvSpPr>
      <dsp:spPr>
        <a:xfrm>
          <a:off x="2921084" y="8"/>
          <a:ext cx="2790867" cy="279120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6065"/>
                <a:satOff val="7822"/>
                <a:lumOff val="9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alpha val="50000"/>
                <a:hueOff val="36065"/>
                <a:satOff val="7822"/>
                <a:lumOff val="9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alpha val="50000"/>
                <a:hueOff val="36065"/>
                <a:satOff val="7822"/>
                <a:lumOff val="9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 of 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the name of the location where the tickets are being sold. </a:t>
          </a:r>
        </a:p>
      </dsp:txBody>
      <dsp:txXfrm>
        <a:off x="3329797" y="408771"/>
        <a:ext cx="1973441" cy="1973682"/>
      </dsp:txXfrm>
    </dsp:sp>
    <dsp:sp modelId="{73BBAC6E-5D1F-4EFE-9577-46D9BDF8C5E9}">
      <dsp:nvSpPr>
        <dsp:cNvPr id="0" name=""/>
        <dsp:cNvSpPr/>
      </dsp:nvSpPr>
      <dsp:spPr>
        <a:xfrm>
          <a:off x="4306963" y="2305233"/>
          <a:ext cx="2790867" cy="279120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54097"/>
                <a:satOff val="11733"/>
                <a:lumOff val="14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alpha val="50000"/>
                <a:hueOff val="54097"/>
                <a:satOff val="11733"/>
                <a:lumOff val="14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alpha val="50000"/>
                <a:hueOff val="54097"/>
                <a:satOff val="11733"/>
                <a:lumOff val="14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Physical Address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the physical address where the tickets are being sold</a:t>
          </a:r>
        </a:p>
      </dsp:txBody>
      <dsp:txXfrm>
        <a:off x="4715676" y="2713996"/>
        <a:ext cx="1973441" cy="1973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0561-081C-4488-8885-027DA14C607B}">
      <dsp:nvSpPr>
        <dsp:cNvPr id="0" name=""/>
        <dsp:cNvSpPr/>
      </dsp:nvSpPr>
      <dsp:spPr>
        <a:xfrm>
          <a:off x="469480" y="0"/>
          <a:ext cx="5320773" cy="3914063"/>
        </a:xfrm>
        <a:prstGeom prst="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3889B1-56FD-4060-8EEC-3D1BF9842F50}">
      <dsp:nvSpPr>
        <dsp:cNvPr id="0" name=""/>
        <dsp:cNvSpPr/>
      </dsp:nvSpPr>
      <dsp:spPr>
        <a:xfrm>
          <a:off x="3132" y="1174218"/>
          <a:ext cx="1506859" cy="156562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Enter all game dates that are being requested.  </a:t>
          </a:r>
        </a:p>
      </dsp:txBody>
      <dsp:txXfrm>
        <a:off x="76691" y="1247777"/>
        <a:ext cx="1359741" cy="1418507"/>
      </dsp:txXfrm>
    </dsp:sp>
    <dsp:sp modelId="{A4D1E9E3-1328-4982-8A1B-D2D48BF11E4D}">
      <dsp:nvSpPr>
        <dsp:cNvPr id="0" name=""/>
        <dsp:cNvSpPr/>
      </dsp:nvSpPr>
      <dsp:spPr>
        <a:xfrm>
          <a:off x="1585335" y="1174218"/>
          <a:ext cx="1506859" cy="156562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37110"/>
                <a:satOff val="11716"/>
                <a:lumOff val="15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37110"/>
                <a:satOff val="11716"/>
                <a:lumOff val="15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37110"/>
                <a:satOff val="11716"/>
                <a:lumOff val="15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Organizations may hold up to 16 game dates per month. </a:t>
          </a:r>
        </a:p>
      </dsp:txBody>
      <dsp:txXfrm>
        <a:off x="1658894" y="1247777"/>
        <a:ext cx="1359741" cy="1418507"/>
      </dsp:txXfrm>
    </dsp:sp>
    <dsp:sp modelId="{8DBF7E1C-6DCC-45F6-A0E5-CD4D1B98E3E9}">
      <dsp:nvSpPr>
        <dsp:cNvPr id="0" name=""/>
        <dsp:cNvSpPr/>
      </dsp:nvSpPr>
      <dsp:spPr>
        <a:xfrm>
          <a:off x="3167538" y="1174218"/>
          <a:ext cx="1506859" cy="156562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74221"/>
                <a:satOff val="23432"/>
                <a:lumOff val="31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74221"/>
                <a:satOff val="23432"/>
                <a:lumOff val="31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74221"/>
                <a:satOff val="23432"/>
                <a:lumOff val="31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All game dates must be within the </a:t>
          </a:r>
          <a:r>
            <a:rPr lang="en-US" sz="1600" b="1" u="sng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same</a:t>
          </a:r>
          <a:r>
            <a:rPr lang="en-US" sz="1600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 calendar month. </a:t>
          </a:r>
        </a:p>
      </dsp:txBody>
      <dsp:txXfrm>
        <a:off x="3241097" y="1247777"/>
        <a:ext cx="1359741" cy="1418507"/>
      </dsp:txXfrm>
    </dsp:sp>
    <dsp:sp modelId="{03A10543-D08B-449A-B08E-33A04841F34D}">
      <dsp:nvSpPr>
        <dsp:cNvPr id="0" name=""/>
        <dsp:cNvSpPr/>
      </dsp:nvSpPr>
      <dsp:spPr>
        <a:xfrm>
          <a:off x="4749741" y="1174218"/>
          <a:ext cx="1506859" cy="156562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37110"/>
                <a:satOff val="11716"/>
                <a:lumOff val="15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37110"/>
                <a:satOff val="11716"/>
                <a:lumOff val="15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37110"/>
                <a:satOff val="11716"/>
                <a:lumOff val="15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50000"/>
                </a:schemeClr>
              </a:solidFill>
              <a:latin typeface="Gill Sans MT" panose="020B0502020104020203"/>
              <a:ea typeface="+mn-ea"/>
              <a:cs typeface="+mn-cs"/>
            </a:rPr>
            <a:t>A separate application must be submitted for each month. </a:t>
          </a:r>
        </a:p>
      </dsp:txBody>
      <dsp:txXfrm>
        <a:off x="4823300" y="1247777"/>
        <a:ext cx="1359741" cy="1418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2DBF1-7257-438E-8D0E-9D04E03A43B1}">
      <dsp:nvSpPr>
        <dsp:cNvPr id="0" name=""/>
        <dsp:cNvSpPr/>
      </dsp:nvSpPr>
      <dsp:spPr>
        <a:xfrm rot="10800000">
          <a:off x="2123888" y="398"/>
          <a:ext cx="6992874" cy="145010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454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Include the following payment based on your selection in section 2: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Bingo &amp; Lucky 7 – payment of $25.00 per bingo game date plus a $10.00 lucky 7 license fee. </a:t>
          </a:r>
        </a:p>
      </dsp:txBody>
      <dsp:txXfrm rot="10800000">
        <a:off x="2486413" y="398"/>
        <a:ext cx="6630349" cy="1450100"/>
      </dsp:txXfrm>
    </dsp:sp>
    <dsp:sp modelId="{243F94D1-FAD1-4C5C-BBD9-DA39DCECD0C1}">
      <dsp:nvSpPr>
        <dsp:cNvPr id="0" name=""/>
        <dsp:cNvSpPr/>
      </dsp:nvSpPr>
      <dsp:spPr>
        <a:xfrm>
          <a:off x="1398837" y="398"/>
          <a:ext cx="1450100" cy="145010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8575">
          <a:solidFill>
            <a:schemeClr val="accent6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4BF76C-84BD-4FA7-A826-4C810C089227}">
      <dsp:nvSpPr>
        <dsp:cNvPr id="0" name=""/>
        <dsp:cNvSpPr/>
      </dsp:nvSpPr>
      <dsp:spPr>
        <a:xfrm rot="10800000">
          <a:off x="2123888" y="1813024"/>
          <a:ext cx="6992874" cy="145010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945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Checks and or money orders must be made payable to  “NH LOTTERY COMMISSION”.</a:t>
          </a:r>
        </a:p>
      </dsp:txBody>
      <dsp:txXfrm rot="10800000">
        <a:off x="2486413" y="1813024"/>
        <a:ext cx="6630349" cy="1450100"/>
      </dsp:txXfrm>
    </dsp:sp>
    <dsp:sp modelId="{CE721083-38AF-486E-BEEE-1CA7D527E18D}">
      <dsp:nvSpPr>
        <dsp:cNvPr id="0" name=""/>
        <dsp:cNvSpPr/>
      </dsp:nvSpPr>
      <dsp:spPr>
        <a:xfrm>
          <a:off x="1398837" y="1813024"/>
          <a:ext cx="1450100" cy="145010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8575">
          <a:solidFill>
            <a:schemeClr val="accent6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F283-6D8A-40C7-ACBA-BC502F207BA4}">
      <dsp:nvSpPr>
        <dsp:cNvPr id="0" name=""/>
        <dsp:cNvSpPr/>
      </dsp:nvSpPr>
      <dsp:spPr>
        <a:xfrm>
          <a:off x="0" y="0"/>
          <a:ext cx="6096000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INTERNAL CONTROLS</a:t>
          </a:r>
          <a:endParaRPr lang="en-US" sz="3200" b="1" kern="1200" dirty="0"/>
        </a:p>
      </dsp:txBody>
      <dsp:txXfrm>
        <a:off x="48481" y="48481"/>
        <a:ext cx="5999038" cy="896166"/>
      </dsp:txXfrm>
    </dsp:sp>
    <dsp:sp modelId="{575CAFBD-000B-4604-B05A-DF0B85C9859A}">
      <dsp:nvSpPr>
        <dsp:cNvPr id="0" name=""/>
        <dsp:cNvSpPr/>
      </dsp:nvSpPr>
      <dsp:spPr>
        <a:xfrm>
          <a:off x="0" y="1078602"/>
          <a:ext cx="6096000" cy="993128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Internal controls help prevent and detect fraudulent activities.</a:t>
          </a:r>
        </a:p>
      </dsp:txBody>
      <dsp:txXfrm>
        <a:off x="48481" y="1127083"/>
        <a:ext cx="5999038" cy="896166"/>
      </dsp:txXfrm>
    </dsp:sp>
    <dsp:sp modelId="{30571F20-51F0-4554-8A4B-EB587905AFBA}">
      <dsp:nvSpPr>
        <dsp:cNvPr id="0" name=""/>
        <dsp:cNvSpPr/>
      </dsp:nvSpPr>
      <dsp:spPr>
        <a:xfrm>
          <a:off x="0" y="2143731"/>
          <a:ext cx="6096000" cy="993128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organization can reduce the likelihood of lost revenue by putting procedures in place that control the authorization, accountability, and safekeeping of assets.</a:t>
          </a:r>
        </a:p>
      </dsp:txBody>
      <dsp:txXfrm>
        <a:off x="48481" y="2192212"/>
        <a:ext cx="5999038" cy="896166"/>
      </dsp:txXfrm>
    </dsp:sp>
    <dsp:sp modelId="{B6719C9D-B532-46CB-9C7E-7F90D7EEDCD3}">
      <dsp:nvSpPr>
        <dsp:cNvPr id="0" name=""/>
        <dsp:cNvSpPr/>
      </dsp:nvSpPr>
      <dsp:spPr>
        <a:xfrm>
          <a:off x="0" y="3208859"/>
          <a:ext cx="6096000" cy="9931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controls include:</a:t>
          </a:r>
        </a:p>
      </dsp:txBody>
      <dsp:txXfrm>
        <a:off x="48481" y="3257340"/>
        <a:ext cx="5999038" cy="896166"/>
      </dsp:txXfrm>
    </dsp:sp>
    <dsp:sp modelId="{977A1FE4-CF0D-4E8B-983A-E940A2DBE96E}">
      <dsp:nvSpPr>
        <dsp:cNvPr id="0" name=""/>
        <dsp:cNvSpPr/>
      </dsp:nvSpPr>
      <dsp:spPr>
        <a:xfrm>
          <a:off x="0" y="4201988"/>
          <a:ext cx="6096000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Segregation of duties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Controlling access to assets including cash and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Managing inventory of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Verifying and documenting ticket sales and voids.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Restricting access to sales and accounting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Recording, tracking and reconciling prize payouts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Securing and accounting for all operating funds</a:t>
          </a:r>
        </a:p>
      </dsp:txBody>
      <dsp:txXfrm>
        <a:off x="0" y="4201988"/>
        <a:ext cx="6096000" cy="1914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232BB-7227-4902-9450-A292F30F162A}">
      <dsp:nvSpPr>
        <dsp:cNvPr id="0" name=""/>
        <dsp:cNvSpPr/>
      </dsp:nvSpPr>
      <dsp:spPr>
        <a:xfrm>
          <a:off x="515338" y="3034"/>
          <a:ext cx="1659983" cy="995990"/>
        </a:xfrm>
        <a:prstGeom prst="rect">
          <a:avLst/>
        </a:prstGeom>
        <a:solidFill>
          <a:srgbClr val="B4CDA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Internal controls should contain at least the following descriptions of:</a:t>
          </a:r>
        </a:p>
      </dsp:txBody>
      <dsp:txXfrm>
        <a:off x="515338" y="3034"/>
        <a:ext cx="1659983" cy="995990"/>
      </dsp:txXfrm>
    </dsp:sp>
    <dsp:sp modelId="{4A94A450-7F56-4CE7-8912-4471A3BC6DF8}">
      <dsp:nvSpPr>
        <dsp:cNvPr id="0" name=""/>
        <dsp:cNvSpPr/>
      </dsp:nvSpPr>
      <dsp:spPr>
        <a:xfrm>
          <a:off x="2341319" y="3034"/>
          <a:ext cx="1659983" cy="995990"/>
        </a:xfrm>
        <a:prstGeom prst="rect">
          <a:avLst/>
        </a:prstGeom>
        <a:solidFill>
          <a:srgbClr val="B4CDA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The roles of the individuals running Bingo/L7 operations;</a:t>
          </a:r>
        </a:p>
      </dsp:txBody>
      <dsp:txXfrm>
        <a:off x="2341319" y="3034"/>
        <a:ext cx="1659983" cy="995990"/>
      </dsp:txXfrm>
    </dsp:sp>
    <dsp:sp modelId="{428FA78E-3E4E-42EA-A1FE-002AA1049BB1}">
      <dsp:nvSpPr>
        <dsp:cNvPr id="0" name=""/>
        <dsp:cNvSpPr/>
      </dsp:nvSpPr>
      <dsp:spPr>
        <a:xfrm>
          <a:off x="4167301" y="3034"/>
          <a:ext cx="1659983" cy="995990"/>
        </a:xfrm>
        <a:prstGeom prst="rect">
          <a:avLst/>
        </a:prstGeom>
        <a:solidFill>
          <a:srgbClr val="B4CDA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Record keeping procedures;</a:t>
          </a:r>
        </a:p>
      </dsp:txBody>
      <dsp:txXfrm>
        <a:off x="4167301" y="3034"/>
        <a:ext cx="1659983" cy="995990"/>
      </dsp:txXfrm>
    </dsp:sp>
    <dsp:sp modelId="{75A5D167-7BED-4648-AEAA-71F50B14192B}">
      <dsp:nvSpPr>
        <dsp:cNvPr id="0" name=""/>
        <dsp:cNvSpPr/>
      </dsp:nvSpPr>
      <dsp:spPr>
        <a:xfrm>
          <a:off x="515338" y="1165022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0484"/>
                <a:satOff val="12781"/>
                <a:lumOff val="17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40484"/>
                <a:satOff val="12781"/>
                <a:lumOff val="17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40484"/>
                <a:satOff val="12781"/>
                <a:lumOff val="17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How sensitive keys are controlled;</a:t>
          </a:r>
        </a:p>
      </dsp:txBody>
      <dsp:txXfrm>
        <a:off x="515338" y="1165022"/>
        <a:ext cx="1659983" cy="995990"/>
      </dsp:txXfrm>
    </dsp:sp>
    <dsp:sp modelId="{1512CDE7-5C6F-4F65-A850-69BF9657D0A9}">
      <dsp:nvSpPr>
        <dsp:cNvPr id="0" name=""/>
        <dsp:cNvSpPr/>
      </dsp:nvSpPr>
      <dsp:spPr>
        <a:xfrm>
          <a:off x="2341319" y="1165022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53979"/>
                <a:satOff val="17041"/>
                <a:lumOff val="230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53979"/>
                <a:satOff val="17041"/>
                <a:lumOff val="230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53979"/>
                <a:satOff val="17041"/>
                <a:lumOff val="230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The physical inventory system;</a:t>
          </a:r>
        </a:p>
      </dsp:txBody>
      <dsp:txXfrm>
        <a:off x="2341319" y="1165022"/>
        <a:ext cx="1659983" cy="995990"/>
      </dsp:txXfrm>
    </dsp:sp>
    <dsp:sp modelId="{54502124-5939-457A-B019-1EC424DDF203}">
      <dsp:nvSpPr>
        <dsp:cNvPr id="0" name=""/>
        <dsp:cNvSpPr/>
      </dsp:nvSpPr>
      <dsp:spPr>
        <a:xfrm>
          <a:off x="4167301" y="1165022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67474"/>
                <a:satOff val="21302"/>
                <a:lumOff val="287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67474"/>
                <a:satOff val="21302"/>
                <a:lumOff val="287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67474"/>
                <a:satOff val="21302"/>
                <a:lumOff val="287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Sales procedures, including processes for cash handling;</a:t>
          </a:r>
        </a:p>
      </dsp:txBody>
      <dsp:txXfrm>
        <a:off x="4167301" y="1165022"/>
        <a:ext cx="1659983" cy="995990"/>
      </dsp:txXfrm>
    </dsp:sp>
    <dsp:sp modelId="{DBC040E7-36CE-4761-AE63-4648C96C1E5B}">
      <dsp:nvSpPr>
        <dsp:cNvPr id="0" name=""/>
        <dsp:cNvSpPr/>
      </dsp:nvSpPr>
      <dsp:spPr>
        <a:xfrm>
          <a:off x="515338" y="2327011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67474"/>
                <a:satOff val="21302"/>
                <a:lumOff val="287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67474"/>
                <a:satOff val="21302"/>
                <a:lumOff val="287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67474"/>
                <a:satOff val="21302"/>
                <a:lumOff val="287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The process for calculating player prizes and daily gaming revenue;</a:t>
          </a:r>
        </a:p>
      </dsp:txBody>
      <dsp:txXfrm>
        <a:off x="515338" y="2327011"/>
        <a:ext cx="1659983" cy="995990"/>
      </dsp:txXfrm>
    </dsp:sp>
    <dsp:sp modelId="{39E0635E-2F06-43C8-A6C1-051E47E73CF3}">
      <dsp:nvSpPr>
        <dsp:cNvPr id="0" name=""/>
        <dsp:cNvSpPr/>
      </dsp:nvSpPr>
      <dsp:spPr>
        <a:xfrm>
          <a:off x="2341319" y="2327011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53979"/>
                <a:satOff val="17041"/>
                <a:lumOff val="230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53979"/>
                <a:satOff val="17041"/>
                <a:lumOff val="230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53979"/>
                <a:satOff val="17041"/>
                <a:lumOff val="230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Any variances and an explanation of the root causes;</a:t>
          </a:r>
        </a:p>
      </dsp:txBody>
      <dsp:txXfrm>
        <a:off x="2341319" y="2327011"/>
        <a:ext cx="1659983" cy="995990"/>
      </dsp:txXfrm>
    </dsp:sp>
    <dsp:sp modelId="{C87502A0-D1F0-49CD-9980-967F9F45D97A}">
      <dsp:nvSpPr>
        <dsp:cNvPr id="0" name=""/>
        <dsp:cNvSpPr/>
      </dsp:nvSpPr>
      <dsp:spPr>
        <a:xfrm>
          <a:off x="4167301" y="2327011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0484"/>
                <a:satOff val="12781"/>
                <a:lumOff val="17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40484"/>
                <a:satOff val="12781"/>
                <a:lumOff val="17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40484"/>
                <a:satOff val="12781"/>
                <a:lumOff val="17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How progressive tickets are tracked;</a:t>
          </a:r>
        </a:p>
      </dsp:txBody>
      <dsp:txXfrm>
        <a:off x="4167301" y="2327011"/>
        <a:ext cx="1659983" cy="995990"/>
      </dsp:txXfrm>
    </dsp:sp>
    <dsp:sp modelId="{7FF89FA2-E065-4014-8830-957BC8955B53}">
      <dsp:nvSpPr>
        <dsp:cNvPr id="0" name=""/>
        <dsp:cNvSpPr/>
      </dsp:nvSpPr>
      <dsp:spPr>
        <a:xfrm>
          <a:off x="1428328" y="3488999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26989"/>
                <a:satOff val="8521"/>
                <a:lumOff val="11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26989"/>
                <a:satOff val="8521"/>
                <a:lumOff val="11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26989"/>
                <a:satOff val="8521"/>
                <a:lumOff val="11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How free play is tracked, and;</a:t>
          </a:r>
        </a:p>
      </dsp:txBody>
      <dsp:txXfrm>
        <a:off x="1428328" y="3488999"/>
        <a:ext cx="1659983" cy="995990"/>
      </dsp:txXfrm>
    </dsp:sp>
    <dsp:sp modelId="{5BD04705-4E6D-47CA-936D-1F27752565D0}">
      <dsp:nvSpPr>
        <dsp:cNvPr id="0" name=""/>
        <dsp:cNvSpPr/>
      </dsp:nvSpPr>
      <dsp:spPr>
        <a:xfrm>
          <a:off x="3254310" y="3488999"/>
          <a:ext cx="1659983" cy="99599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3495"/>
                <a:satOff val="4260"/>
                <a:lumOff val="5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13495"/>
                <a:satOff val="4260"/>
                <a:lumOff val="5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13495"/>
                <a:satOff val="4260"/>
                <a:lumOff val="5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85723"/>
              </a:solidFill>
            </a:rPr>
            <a:t>How systems are password protected.</a:t>
          </a:r>
        </a:p>
      </dsp:txBody>
      <dsp:txXfrm>
        <a:off x="3254310" y="3488999"/>
        <a:ext cx="1659983" cy="995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9E994-EE85-40AB-8AD5-1F8ABF547F42}">
      <dsp:nvSpPr>
        <dsp:cNvPr id="0" name=""/>
        <dsp:cNvSpPr/>
      </dsp:nvSpPr>
      <dsp:spPr>
        <a:xfrm>
          <a:off x="745" y="279541"/>
          <a:ext cx="2909231" cy="1745539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Inventory is an essential internal control that ensures that tickets remain secure from the time they are received until the time they are sold</a:t>
          </a:r>
        </a:p>
      </dsp:txBody>
      <dsp:txXfrm>
        <a:off x="745" y="279541"/>
        <a:ext cx="2909231" cy="1745539"/>
      </dsp:txXfrm>
    </dsp:sp>
    <dsp:sp modelId="{A5128627-90D5-48A2-ADB6-83F1ECE00E1C}">
      <dsp:nvSpPr>
        <dsp:cNvPr id="0" name=""/>
        <dsp:cNvSpPr/>
      </dsp:nvSpPr>
      <dsp:spPr>
        <a:xfrm>
          <a:off x="3200901" y="279541"/>
          <a:ext cx="2909231" cy="1745539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Without inventory the organization’s profits and the integrity of the game are at risk</a:t>
          </a:r>
        </a:p>
      </dsp:txBody>
      <dsp:txXfrm>
        <a:off x="3200901" y="279541"/>
        <a:ext cx="2909231" cy="1745539"/>
      </dsp:txXfrm>
    </dsp:sp>
    <dsp:sp modelId="{DF880101-C381-4F53-9DB8-D48438B0BCDD}">
      <dsp:nvSpPr>
        <dsp:cNvPr id="0" name=""/>
        <dsp:cNvSpPr/>
      </dsp:nvSpPr>
      <dsp:spPr>
        <a:xfrm>
          <a:off x="745" y="2316003"/>
          <a:ext cx="2909231" cy="1745539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person that performs the Perpetual Inventory cannot also participate in the physical inventory</a:t>
          </a:r>
        </a:p>
      </dsp:txBody>
      <dsp:txXfrm>
        <a:off x="745" y="2316003"/>
        <a:ext cx="2909231" cy="1745539"/>
      </dsp:txXfrm>
    </dsp:sp>
    <dsp:sp modelId="{41C01FBC-5408-44A9-BF92-97AEA616D852}">
      <dsp:nvSpPr>
        <dsp:cNvPr id="0" name=""/>
        <dsp:cNvSpPr/>
      </dsp:nvSpPr>
      <dsp:spPr>
        <a:xfrm>
          <a:off x="3200901" y="2316003"/>
          <a:ext cx="2909231" cy="1745539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Perpetual and Physical inventories must be periodically compared and reconciled to ensure accuracy and detect theft</a:t>
          </a:r>
        </a:p>
      </dsp:txBody>
      <dsp:txXfrm>
        <a:off x="3200901" y="2316003"/>
        <a:ext cx="2909231" cy="174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40B3-5772-DCF6-F466-93DEC2248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D4487-CCC3-DB67-94E8-58089D7AF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690E-E208-74EB-9915-16F6ED7F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3C176-4A59-7074-985C-89CB1F7A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BFE1-5004-3ED4-0920-FC5DBB4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C337-1B3D-7D71-A1F2-E7CD2568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39C16-9C85-8DA5-31BB-05D81E2F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673A-3EB8-C984-03D4-A2D02DE2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F60D7-9091-C16B-0C19-996E85F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5108F-5A81-A794-DFFD-8AE067C1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27B6B-E166-69C5-AB24-C75377896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F70FC-4F14-EC41-78EB-E62088C6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6855-37A7-37A2-142D-6B855FB9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6677-568E-3577-FB0B-687D3B70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FC363-337D-F9A1-AAE0-AC3623C0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388F-413D-5F37-2C1D-74603A89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3867-F431-548B-B80B-97DCF0E55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D607D-44F9-7069-C508-90656B04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AA717-7000-C804-AD62-637AECBF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541FA-0D9E-6574-4C78-F517A492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F200-5DB1-1824-123C-1ACA7F6C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20E8-49E8-E66E-551D-F2991650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E09B-7277-14AD-1CB3-B205EE82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B986-826F-A30F-69AE-9ADBD981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7794D-1503-7D41-427F-D3454F4E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49BA-9D75-3ACB-3449-76E01D35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003B-E2C4-1EAB-E2FC-D18F5A90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CD9B1-AE70-F27D-7982-65F9CE35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C5B4F-862F-78DB-8DD5-465A53D9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96374-E1FC-13F2-F1BD-E32E8238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872F8-0849-AAE9-F170-37150236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C5C1-B3A6-1713-437B-5A8DD912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EAFF2-66A2-796C-BA2A-4250E28A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19612-0A08-998D-7606-881465E41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6D710-46CE-EF61-3ED0-017B0D79E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0E332-6024-7BB3-8D8B-0560D56F6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D6772-2D3E-5FB4-6D6A-562E6C82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5A25A-83F2-597C-5F0C-EC094EF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4291D-8C43-DF89-006F-6F711389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C2AC-E2FF-C71F-FDD7-BD651861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51A7-77F5-8A9A-6325-B9159423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2906C-6C60-F578-D5BC-A8816585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D5216-ED45-6216-65B6-4B68D3CF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3204E-D9D5-1F8D-2751-C3D1946E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6147A-F516-8D11-74D1-B871A12A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CB380-B984-61BF-4102-9A601BA1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0107-283E-A26E-7C32-E27BC2E5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14FA-1333-DB87-F1D8-FAC43F67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2AE9C-F37E-A8FB-54F9-432257427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D15F5-43FA-7D35-28B2-FE7C7F70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24245-B841-9293-AF30-29E0AE1C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7C71-8EB2-4636-B087-89F518EC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F550-71B4-0B9B-F804-1261F8A0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15C92-3A21-BE83-949E-28701420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CF712-F995-E84C-8DF5-69E914D36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53208-C4BB-5D1C-97F8-0756324F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0FD57-0D1E-D050-0D75-92B8C2F8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1BA11-43E1-EE77-B64F-78D5EDE9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EAB18-82AA-FC26-1A7D-9C680FD8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3552-74B5-9D20-9826-6025C644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2FB47-5613-4747-648A-BE2DF9C2E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E487-3673-4FBE-8A9E-7201CCFFDA1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411B-ADBE-FB43-5552-9DCAB57B2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3AA2-7E75-D0D9-E750-27050994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7DFE-1D69-4973-B9C4-E3018157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F5C2F-5711-5F15-062A-49639C27D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MONTHLY BINGO LICENSES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7AEFE-907A-D3CD-753B-0021C1972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5124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CHARITABLE GAMING</a:t>
            </a:r>
          </a:p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7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D712-0B0F-E20F-821A-B02E7C69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02915"/>
            <a:ext cx="10816041" cy="1368857"/>
          </a:xfrm>
          <a:gradFill>
            <a:gsLst>
              <a:gs pos="0">
                <a:schemeClr val="accent6">
                  <a:lumMod val="75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  <a:gs pos="41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385723"/>
                </a:solidFill>
              </a:rPr>
              <a:t>FEES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E35F4DF-8A0B-EF80-1C36-74ED9D717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07500"/>
              </p:ext>
            </p:extLst>
          </p:nvPr>
        </p:nvGraphicFramePr>
        <p:xfrm>
          <a:off x="838200" y="2913439"/>
          <a:ext cx="10515600" cy="32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30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1018A-4711-54B5-D3FA-456537DA8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113" y="1649413"/>
            <a:ext cx="3614787" cy="3559175"/>
          </a:xfrm>
          <a:prstGeom prst="rect">
            <a:avLst/>
          </a:prstGeom>
        </p:spPr>
      </p:pic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D712-0B0F-E20F-821A-B02E7C69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32" y="1186853"/>
            <a:ext cx="350556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b="1" dirty="0">
                <a:solidFill>
                  <a:srgbClr val="385723"/>
                </a:solidFill>
              </a:rPr>
              <a:t>COMPLIANCE</a:t>
            </a: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</a:rPr>
              <a:t> REQUIREMENTS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Internal Controls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Inventory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Monthly Financial Reports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DB14F30D-23EA-4E5B-0E64-4D876D0A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4721" y="2037567"/>
            <a:ext cx="2782865" cy="27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F648D-1FBF-0F45-1A2C-1489DA7A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5" y="699373"/>
            <a:ext cx="4013825" cy="4880757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3847BD-9B1E-560C-F4D1-1C24AF3C1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464715"/>
              </p:ext>
            </p:extLst>
          </p:nvPr>
        </p:nvGraphicFramePr>
        <p:xfrm>
          <a:off x="5273041" y="74646"/>
          <a:ext cx="6096000" cy="613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45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01B9F-95BE-6A79-7C13-DF2EF589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04" y="194374"/>
            <a:ext cx="6976447" cy="1325563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ea typeface="+mj-ea"/>
                <a:cs typeface="+mj-cs"/>
              </a:rPr>
              <a:t>INTERNAL CONTROLS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19825">
                    <a:lumMod val="2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ea typeface="+mj-ea"/>
                <a:cs typeface="+mj-cs"/>
              </a:rPr>
              <a:t>All Charities licensed to participate in Bingo and/or Lucky 7 must write and maintain internal controls</a:t>
            </a:r>
            <a:endParaRPr lang="en-US" sz="1800" dirty="0">
              <a:solidFill>
                <a:srgbClr val="385723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BE27E4-55B4-7849-173E-BD7ADA51E8A4}"/>
              </a:ext>
            </a:extLst>
          </p:cNvPr>
          <p:cNvSpPr/>
          <p:nvPr/>
        </p:nvSpPr>
        <p:spPr>
          <a:xfrm>
            <a:off x="6748145" y="1662388"/>
            <a:ext cx="4345953" cy="4282366"/>
          </a:xfrm>
          <a:prstGeom prst="ellipse">
            <a:avLst/>
          </a:prstGeom>
          <a:gradFill flip="none" rotWithShape="1">
            <a:gsLst>
              <a:gs pos="92000">
                <a:schemeClr val="accent6">
                  <a:lumMod val="75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  <a:gs pos="29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C952FC0-F234-7686-0B98-E4324703A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19495"/>
              </p:ext>
            </p:extLst>
          </p:nvPr>
        </p:nvGraphicFramePr>
        <p:xfrm>
          <a:off x="659750" y="1427584"/>
          <a:ext cx="6342623" cy="44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Laptop Secure">
            <a:extLst>
              <a:ext uri="{FF2B5EF4-FFF2-40B4-BE49-F238E27FC236}">
                <a16:creationId xmlns:a16="http://schemas.microsoft.com/office/drawing/2014/main" id="{284F9445-7780-0FF2-3AB4-1ECCF32CE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02373" y="1810545"/>
            <a:ext cx="3722101" cy="37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D712-0B0F-E20F-821A-B02E7C69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236" y="735841"/>
            <a:ext cx="3268216" cy="2294916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INVENTORY: PERPETUAL &amp; PHYSICAL</a:t>
            </a:r>
            <a:endParaRPr lang="en-US" sz="3200" b="1" dirty="0">
              <a:solidFill>
                <a:srgbClr val="385723"/>
              </a:solidFill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8CF4D01-F418-8102-03A2-D8CEBF9C8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03276"/>
              </p:ext>
            </p:extLst>
          </p:nvPr>
        </p:nvGraphicFramePr>
        <p:xfrm>
          <a:off x="1110343" y="1266614"/>
          <a:ext cx="6110879" cy="434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BD03F6-5900-2AB5-EF99-49A62FAF4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369508"/>
              </p:ext>
            </p:extLst>
          </p:nvPr>
        </p:nvGraphicFramePr>
        <p:xfrm>
          <a:off x="7038224" y="3014134"/>
          <a:ext cx="5150377" cy="323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068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E2DC57-A7F4-40DA-AEE9-B1BEB92D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6891182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EEE7A-B78F-1502-4470-B2D02CD8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25" y="621491"/>
            <a:ext cx="6766131" cy="1163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sz="3600" b="1" i="0" u="none" strike="noStrike" kern="1200" cap="all" spc="20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MONTHLY FINANCIAL REPORTS (MFRS)</a:t>
            </a:r>
            <a:br>
              <a:rPr kumimoji="0" lang="en-US" sz="3600" b="1" i="0" u="none" strike="noStrike" kern="1200" cap="all" spc="20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Tickets sold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DURING A BINGO EVENT</a:t>
            </a:r>
            <a:endParaRPr lang="en-US" sz="2000" b="1" kern="1200" dirty="0">
              <a:solidFill>
                <a:srgbClr val="385723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4744F-53CB-D08A-2E05-E104EE20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63" y="1677192"/>
            <a:ext cx="5828281" cy="470652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9DA7CB-1881-9BFA-568C-558E2CA35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25221"/>
              </p:ext>
            </p:extLst>
          </p:nvPr>
        </p:nvGraphicFramePr>
        <p:xfrm>
          <a:off x="7492333" y="626844"/>
          <a:ext cx="4054494" cy="560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4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11A0A-21E6-2C95-9DBC-0CA46AA27E5B}"/>
              </a:ext>
            </a:extLst>
          </p:cNvPr>
          <p:cNvSpPr/>
          <p:nvPr/>
        </p:nvSpPr>
        <p:spPr>
          <a:xfrm>
            <a:off x="420585" y="429459"/>
            <a:ext cx="6686462" cy="60187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EEE7A-B78F-1502-4470-B2D02CD8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61" y="180127"/>
            <a:ext cx="4798440" cy="12129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MONTHLY FINANCIAL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DUE DATES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6000" b="1" kern="1200" dirty="0">
              <a:solidFill>
                <a:srgbClr val="385723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850E3A79-2A46-7E9D-2365-793C63CBD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903864"/>
              </p:ext>
            </p:extLst>
          </p:nvPr>
        </p:nvGraphicFramePr>
        <p:xfrm>
          <a:off x="1604865" y="867746"/>
          <a:ext cx="4320073" cy="50656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57187">
                  <a:extLst>
                    <a:ext uri="{9D8B030D-6E8A-4147-A177-3AD203B41FA5}">
                      <a16:colId xmlns:a16="http://schemas.microsoft.com/office/drawing/2014/main" val="2593653171"/>
                    </a:ext>
                  </a:extLst>
                </a:gridCol>
                <a:gridCol w="2162886">
                  <a:extLst>
                    <a:ext uri="{9D8B030D-6E8A-4147-A177-3AD203B41FA5}">
                      <a16:colId xmlns:a16="http://schemas.microsoft.com/office/drawing/2014/main" val="445049701"/>
                    </a:ext>
                  </a:extLst>
                </a:gridCol>
              </a:tblGrid>
              <a:tr h="644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MONTH LICENSED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DUE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4754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FEBRUARY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4695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MARCH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30229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APRIL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5068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MAY 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3639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MAY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JUNE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507878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JULY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95421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AUGUST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70240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SEPTEMBER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67084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OCTOBER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93846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NOVEMBER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803903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DECEMBER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74994"/>
                  </a:ext>
                </a:extLst>
              </a:tr>
              <a:tr h="36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JANUARY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38461"/>
                  </a:ext>
                </a:extLst>
              </a:tr>
            </a:tbl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6B1AD32-F8A3-E007-D378-DA7C03F50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90185"/>
              </p:ext>
            </p:extLst>
          </p:nvPr>
        </p:nvGraphicFramePr>
        <p:xfrm>
          <a:off x="7318003" y="1076188"/>
          <a:ext cx="4364490" cy="546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55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DEA161-26AD-D42A-4CB5-F0C559470A06}"/>
              </a:ext>
            </a:extLst>
          </p:cNvPr>
          <p:cNvSpPr/>
          <p:nvPr/>
        </p:nvSpPr>
        <p:spPr>
          <a:xfrm>
            <a:off x="6346928" y="956354"/>
            <a:ext cx="4345953" cy="4282366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66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56EA30-EFD7-B3F4-6CBD-B1980026526B}"/>
              </a:ext>
            </a:extLst>
          </p:cNvPr>
          <p:cNvSpPr/>
          <p:nvPr/>
        </p:nvSpPr>
        <p:spPr>
          <a:xfrm>
            <a:off x="6582670" y="1210161"/>
            <a:ext cx="3872353" cy="3774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OBJECTIVE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772F0-109D-79CB-EDBA-C249D32B7E3B}"/>
              </a:ext>
            </a:extLst>
          </p:cNvPr>
          <p:cNvSpPr txBox="1"/>
          <p:nvPr/>
        </p:nvSpPr>
        <p:spPr>
          <a:xfrm>
            <a:off x="608238" y="921601"/>
            <a:ext cx="3918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purpose of this presentation is to aid in completing and submitting a Monthly Bingo license application.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Topics to review will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Locations for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Introduction to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Monthly Bingo license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Compliance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Internal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Monthly Financial Reports (MFRs)</a:t>
            </a:r>
          </a:p>
        </p:txBody>
      </p:sp>
    </p:spTree>
    <p:extLst>
      <p:ext uri="{BB962C8B-B14F-4D97-AF65-F5344CB8AC3E}">
        <p14:creationId xmlns:p14="http://schemas.microsoft.com/office/powerpoint/2010/main" val="42100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D712-0B0F-E20F-821A-B02E7C69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62" y="796079"/>
            <a:ext cx="4323899" cy="53819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LOCATIONS FOR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A1AC-9FA4-17FF-9446-011B0E8E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547" y="1990703"/>
            <a:ext cx="4184096" cy="1436513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Bingo events may be played at the organization’s regular meeting place/or a facility owned, leased, or utilized by the organization for activities</a:t>
            </a:r>
          </a:p>
        </p:txBody>
      </p:sp>
      <p:pic>
        <p:nvPicPr>
          <p:cNvPr id="4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DF5962FB-327B-1556-78B0-EA9C0D3D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01" y="1027010"/>
            <a:ext cx="3757534" cy="486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2D051-0E75-6D31-310B-B9E07EC1AB57}"/>
              </a:ext>
            </a:extLst>
          </p:cNvPr>
          <p:cNvSpPr txBox="1"/>
          <p:nvPr/>
        </p:nvSpPr>
        <p:spPr>
          <a:xfrm>
            <a:off x="7668349" y="657678"/>
            <a:ext cx="336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Find a Commercial Hall to Host</a:t>
            </a:r>
          </a:p>
        </p:txBody>
      </p:sp>
      <p:pic>
        <p:nvPicPr>
          <p:cNvPr id="6" name="Picture 5" descr="A group of colorful circles with black text&#10;&#10;Description automatically generated">
            <a:extLst>
              <a:ext uri="{FF2B5EF4-FFF2-40B4-BE49-F238E27FC236}">
                <a16:creationId xmlns:a16="http://schemas.microsoft.com/office/drawing/2014/main" id="{3552D5A7-7BB8-EBCF-145B-473F76C1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42" y="2555114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94765-DEF2-7C41-E25D-4D214118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993" y="1420371"/>
            <a:ext cx="3620070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INFORMATION TO KNOW PRIOR TO CHOOSING A COMMERCIAL HALL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624D8-5B1B-673F-B777-1FD3FFC2BE50}"/>
              </a:ext>
            </a:extLst>
          </p:cNvPr>
          <p:cNvSpPr/>
          <p:nvPr/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rgbClr val="38572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2C4E25-596E-0319-20AA-48648CD49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659126"/>
              </p:ext>
            </p:extLst>
          </p:nvPr>
        </p:nvGraphicFramePr>
        <p:xfrm>
          <a:off x="501148" y="857153"/>
          <a:ext cx="7753739" cy="514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78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B80271-AB52-4E69-AC06-92D993A0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2560" y="323519"/>
            <a:ext cx="6096001" cy="6212748"/>
          </a:xfrm>
          <a:custGeom>
            <a:avLst/>
            <a:gdLst>
              <a:gd name="connsiteX0" fmla="*/ 0 w 6096001"/>
              <a:gd name="connsiteY0" fmla="*/ 0 h 6212748"/>
              <a:gd name="connsiteX1" fmla="*/ 1772102 w 6096001"/>
              <a:gd name="connsiteY1" fmla="*/ 0 h 6212748"/>
              <a:gd name="connsiteX2" fmla="*/ 2514601 w 6096001"/>
              <a:gd name="connsiteY2" fmla="*/ 0 h 6212748"/>
              <a:gd name="connsiteX3" fmla="*/ 2514603 w 6096001"/>
              <a:gd name="connsiteY3" fmla="*/ 0 h 6212748"/>
              <a:gd name="connsiteX4" fmla="*/ 6096001 w 6096001"/>
              <a:gd name="connsiteY4" fmla="*/ 0 h 6212748"/>
              <a:gd name="connsiteX5" fmla="*/ 6096001 w 6096001"/>
              <a:gd name="connsiteY5" fmla="*/ 2864954 h 6212748"/>
              <a:gd name="connsiteX6" fmla="*/ 2652556 w 6096001"/>
              <a:gd name="connsiteY6" fmla="*/ 6212748 h 6212748"/>
              <a:gd name="connsiteX7" fmla="*/ 1772102 w 6096001"/>
              <a:gd name="connsiteY7" fmla="*/ 6212748 h 6212748"/>
              <a:gd name="connsiteX8" fmla="*/ 1772102 w 6096001"/>
              <a:gd name="connsiteY8" fmla="*/ 6210962 h 6212748"/>
              <a:gd name="connsiteX9" fmla="*/ 0 w 6096001"/>
              <a:gd name="connsiteY9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1" h="6212748">
                <a:moveTo>
                  <a:pt x="0" y="0"/>
                </a:moveTo>
                <a:lnTo>
                  <a:pt x="1772102" y="0"/>
                </a:lnTo>
                <a:lnTo>
                  <a:pt x="2514601" y="0"/>
                </a:lnTo>
                <a:lnTo>
                  <a:pt x="2514603" y="0"/>
                </a:lnTo>
                <a:lnTo>
                  <a:pt x="6096001" y="0"/>
                </a:lnTo>
                <a:lnTo>
                  <a:pt x="6096001" y="2864954"/>
                </a:lnTo>
                <a:lnTo>
                  <a:pt x="2652556" y="6212748"/>
                </a:lnTo>
                <a:lnTo>
                  <a:pt x="1772102" y="6212748"/>
                </a:lnTo>
                <a:lnTo>
                  <a:pt x="1772102" y="6210962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1FC0D-5F2D-4136-D3B1-53399E99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66" y="681177"/>
            <a:ext cx="4281029" cy="11099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MONTHLY BINGO LICENSE APPLICATION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C6F60A50-5598-E22D-67E2-87114E4E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50" y="843500"/>
            <a:ext cx="3978652" cy="522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A close-up of a form&#10;&#10;Description automatically generated">
            <a:extLst>
              <a:ext uri="{FF2B5EF4-FFF2-40B4-BE49-F238E27FC236}">
                <a16:creationId xmlns:a16="http://schemas.microsoft.com/office/drawing/2014/main" id="{2B93B542-28B4-CE92-E8FC-658C21EA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58" y="753687"/>
            <a:ext cx="3936717" cy="516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698346-661E-55CA-9997-1EBCD0593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220098"/>
              </p:ext>
            </p:extLst>
          </p:nvPr>
        </p:nvGraphicFramePr>
        <p:xfrm>
          <a:off x="1459745" y="2245339"/>
          <a:ext cx="3494844" cy="242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39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94765-DEF2-7C41-E25D-4D214118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60" y="727280"/>
            <a:ext cx="4137064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MONTHLY BINGO LICENSE APPLICATION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SECTION 1</a:t>
            </a:r>
            <a:endParaRPr lang="en-US" sz="1800" b="1" kern="1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6AF5659E-4E90-5AA9-CDF3-E07573E5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1" y="5136930"/>
            <a:ext cx="6528816" cy="117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C15543-7AF6-32E2-6558-41C29F2DA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778161"/>
              </p:ext>
            </p:extLst>
          </p:nvPr>
        </p:nvGraphicFramePr>
        <p:xfrm>
          <a:off x="1305007" y="-84418"/>
          <a:ext cx="5199843" cy="580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3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F0768-EE79-4EC6-2395-8655E996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22" y="885364"/>
            <a:ext cx="4008586" cy="2087795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MONTHLY BINGO LICENSE APPLICATION 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SECTIONS 2 &amp; 3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1B7254A-4E9E-1EB5-592E-922CDDAA6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634704"/>
              </p:ext>
            </p:extLst>
          </p:nvPr>
        </p:nvGraphicFramePr>
        <p:xfrm>
          <a:off x="5101083" y="631132"/>
          <a:ext cx="7097831" cy="509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A application form with text and images&#10;&#10;Description automatically generated">
            <a:extLst>
              <a:ext uri="{FF2B5EF4-FFF2-40B4-BE49-F238E27FC236}">
                <a16:creationId xmlns:a16="http://schemas.microsoft.com/office/drawing/2014/main" id="{B48F8390-B0D5-C802-5150-C2706F842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2" y="3460942"/>
            <a:ext cx="6441266" cy="236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03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C765B6-CC44-3090-65D9-7B0F961AFF4C}"/>
              </a:ext>
            </a:extLst>
          </p:cNvPr>
          <p:cNvGrpSpPr/>
          <p:nvPr/>
        </p:nvGrpSpPr>
        <p:grpSpPr>
          <a:xfrm>
            <a:off x="7631948" y="1107759"/>
            <a:ext cx="4161798" cy="4114781"/>
            <a:chOff x="1871012" y="1600923"/>
            <a:chExt cx="4345953" cy="428236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B1A112-16A3-2BA5-AA74-1105016D74E9}"/>
                </a:ext>
              </a:extLst>
            </p:cNvPr>
            <p:cNvSpPr/>
            <p:nvPr/>
          </p:nvSpPr>
          <p:spPr>
            <a:xfrm>
              <a:off x="1871012" y="1600923"/>
              <a:ext cx="4345953" cy="42823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4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6600000" scaled="0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1A8E3B-DA39-2340-59B0-FA64DD565305}"/>
                </a:ext>
              </a:extLst>
            </p:cNvPr>
            <p:cNvSpPr/>
            <p:nvPr/>
          </p:nvSpPr>
          <p:spPr>
            <a:xfrm>
              <a:off x="2106754" y="1854730"/>
              <a:ext cx="3872353" cy="377475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CD03D6-6CB2-E8CE-2B47-91D53512BB14}"/>
                </a:ext>
              </a:extLst>
            </p:cNvPr>
            <p:cNvSpPr txBox="1"/>
            <p:nvPr/>
          </p:nvSpPr>
          <p:spPr>
            <a:xfrm>
              <a:off x="2562408" y="2709398"/>
              <a:ext cx="3589924" cy="192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385723"/>
                  </a:solidFill>
                </a:rPr>
                <a:t>MONTHLY </a:t>
              </a:r>
            </a:p>
            <a:p>
              <a:r>
                <a:rPr lang="en-US" sz="3200" dirty="0">
                  <a:solidFill>
                    <a:srgbClr val="385723"/>
                  </a:solidFill>
                </a:rPr>
                <a:t>BINGO LICENSE APPLICATION</a:t>
              </a:r>
            </a:p>
            <a:p>
              <a:r>
                <a:rPr lang="en-US" dirty="0">
                  <a:solidFill>
                    <a:srgbClr val="385723"/>
                  </a:solidFill>
                </a:rPr>
                <a:t>SECTION 4</a:t>
              </a:r>
            </a:p>
          </p:txBody>
        </p:sp>
      </p:grp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1319ABDB-EDA6-7849-42E8-F87CC2D86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6320"/>
              </p:ext>
            </p:extLst>
          </p:nvPr>
        </p:nvGraphicFramePr>
        <p:xfrm>
          <a:off x="802536" y="1175295"/>
          <a:ext cx="6259734" cy="39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07412E3-CE8C-2B9D-8EBC-B10D66B0F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8" y="5452409"/>
            <a:ext cx="9840698" cy="12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29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EEE7A-B78F-1502-4470-B2D02CD8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38" y="720991"/>
            <a:ext cx="9144000" cy="10078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MONTHLY BINGO LICENSE APPLICATION</a:t>
            </a:r>
            <a:b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SECTION 5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ign with a arrow pointing down&#10;&#10;Description automatically generated">
            <a:extLst>
              <a:ext uri="{FF2B5EF4-FFF2-40B4-BE49-F238E27FC236}">
                <a16:creationId xmlns:a16="http://schemas.microsoft.com/office/drawing/2014/main" id="{AF770B27-712C-0C82-353D-5EE447986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7528">
            <a:off x="1178339" y="2912117"/>
            <a:ext cx="1973283" cy="1973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A5B5F-B009-2CBD-08F1-25835B1C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523" y="1402092"/>
            <a:ext cx="7195716" cy="3954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999C3-5FFE-F30F-2D56-0896618B0A5C}"/>
              </a:ext>
            </a:extLst>
          </p:cNvPr>
          <p:cNvSpPr txBox="1"/>
          <p:nvPr/>
        </p:nvSpPr>
        <p:spPr>
          <a:xfrm>
            <a:off x="3027814" y="5431749"/>
            <a:ext cx="6587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Must be signed by either the leader or treasurer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20897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C5E0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9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C5E0B3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947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Office Theme</vt:lpstr>
      <vt:lpstr>MONTHLY BINGO LICENSES</vt:lpstr>
      <vt:lpstr>PowerPoint Presentation</vt:lpstr>
      <vt:lpstr>LOCATIONS FOR EVENTS</vt:lpstr>
      <vt:lpstr>INFORMATION TO KNOW PRIOR TO CHOOSING A COMMERCIAL HALL</vt:lpstr>
      <vt:lpstr>MONTHLY BINGO LICENSE APPLICATION</vt:lpstr>
      <vt:lpstr>MONTHLY BINGO LICENSE APPLICATION SECTION 1</vt:lpstr>
      <vt:lpstr>MONTHLY BINGO LICENSE APPLICATION  SECTIONS 2 &amp; 3</vt:lpstr>
      <vt:lpstr>PowerPoint Presentation</vt:lpstr>
      <vt:lpstr>MONTHLY BINGO LICENSE APPLICATION SECTION 5</vt:lpstr>
      <vt:lpstr>FEES</vt:lpstr>
      <vt:lpstr>COMPLIANCE REQUIREMENTS  Internal Controls Inventory Monthly Financial Reports </vt:lpstr>
      <vt:lpstr>PowerPoint Presentation</vt:lpstr>
      <vt:lpstr>INTERNAL CONTROLS All Charities licensed to participate in Bingo and/or Lucky 7 must write and maintain internal controls</vt:lpstr>
      <vt:lpstr>INVENTORY: PERPETUAL &amp; PHYSICAL</vt:lpstr>
      <vt:lpstr>MONTHLY FINANCIAL REPORTS (MFRS) Tickets sold DURING A BINGO EVENT</vt:lpstr>
      <vt:lpstr>MONTHLY FINANCIAL  REPORT DUE DATES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BINGO LICENSES</dc:title>
  <dc:creator>Laskey, Katelyn</dc:creator>
  <cp:lastModifiedBy>Laskey, Katelyn</cp:lastModifiedBy>
  <cp:revision>6</cp:revision>
  <dcterms:created xsi:type="dcterms:W3CDTF">2024-02-14T18:21:31Z</dcterms:created>
  <dcterms:modified xsi:type="dcterms:W3CDTF">2024-02-29T13:02:58Z</dcterms:modified>
</cp:coreProperties>
</file>